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6"/>
  </p:notesMasterIdLst>
  <p:handoutMasterIdLst>
    <p:handoutMasterId r:id="rId71"/>
  </p:handoutMasterIdLst>
  <p:sldIdLst>
    <p:sldId id="256" r:id="rId3"/>
    <p:sldId id="257" r:id="rId4"/>
    <p:sldId id="305" r:id="rId5"/>
    <p:sldId id="306" r:id="rId6"/>
    <p:sldId id="277" r:id="rId7"/>
    <p:sldId id="309" r:id="rId8"/>
    <p:sldId id="389" r:id="rId9"/>
    <p:sldId id="288" r:id="rId10"/>
    <p:sldId id="388" r:id="rId11"/>
    <p:sldId id="308" r:id="rId12"/>
    <p:sldId id="283" r:id="rId13"/>
    <p:sldId id="390" r:id="rId14"/>
    <p:sldId id="284" r:id="rId15"/>
    <p:sldId id="285" r:id="rId16"/>
    <p:sldId id="287" r:id="rId17"/>
    <p:sldId id="410" r:id="rId18"/>
    <p:sldId id="411" r:id="rId19"/>
    <p:sldId id="412" r:id="rId20"/>
    <p:sldId id="413" r:id="rId21"/>
    <p:sldId id="414" r:id="rId22"/>
    <p:sldId id="415" r:id="rId23"/>
    <p:sldId id="416" r:id="rId24"/>
    <p:sldId id="417" r:id="rId25"/>
    <p:sldId id="418" r:id="rId26"/>
    <p:sldId id="419" r:id="rId27"/>
    <p:sldId id="420" r:id="rId28"/>
    <p:sldId id="428" r:id="rId29"/>
    <p:sldId id="429" r:id="rId30"/>
    <p:sldId id="430" r:id="rId31"/>
    <p:sldId id="431" r:id="rId32"/>
    <p:sldId id="432" r:id="rId33"/>
    <p:sldId id="433" r:id="rId34"/>
    <p:sldId id="434" r:id="rId35"/>
    <p:sldId id="435" r:id="rId36"/>
    <p:sldId id="436" r:id="rId37"/>
    <p:sldId id="437" r:id="rId38"/>
    <p:sldId id="438" r:id="rId39"/>
    <p:sldId id="439" r:id="rId40"/>
    <p:sldId id="440" r:id="rId41"/>
    <p:sldId id="441" r:id="rId42"/>
    <p:sldId id="442" r:id="rId43"/>
    <p:sldId id="443" r:id="rId44"/>
    <p:sldId id="444" r:id="rId45"/>
    <p:sldId id="457" r:id="rId46"/>
    <p:sldId id="458" r:id="rId47"/>
    <p:sldId id="459" r:id="rId48"/>
    <p:sldId id="460" r:id="rId49"/>
    <p:sldId id="445" r:id="rId50"/>
    <p:sldId id="446" r:id="rId51"/>
    <p:sldId id="447" r:id="rId52"/>
    <p:sldId id="448" r:id="rId53"/>
    <p:sldId id="449" r:id="rId54"/>
    <p:sldId id="450" r:id="rId55"/>
    <p:sldId id="451" r:id="rId56"/>
    <p:sldId id="452" r:id="rId57"/>
    <p:sldId id="453" r:id="rId58"/>
    <p:sldId id="454" r:id="rId59"/>
    <p:sldId id="455" r:id="rId60"/>
    <p:sldId id="456" r:id="rId61"/>
    <p:sldId id="421" r:id="rId62"/>
    <p:sldId id="422" r:id="rId63"/>
    <p:sldId id="423" r:id="rId64"/>
    <p:sldId id="424" r:id="rId65"/>
    <p:sldId id="425" r:id="rId67"/>
    <p:sldId id="426" r:id="rId68"/>
    <p:sldId id="427" r:id="rId69"/>
    <p:sldId id="274" r:id="rId70"/>
  </p:sldIdLst>
  <p:sldSz cx="12192000" cy="6858000"/>
  <p:notesSz cx="6858000" cy="9144000"/>
  <p:embeddedFontLst>
    <p:embeddedFont>
      <p:font typeface="思源黑体 Normal" panose="020B0400000000000000" pitchFamily="34" charset="-122"/>
      <p:regular r:id="rId75"/>
    </p:embeddedFont>
    <p:embeddedFont>
      <p:font typeface="微软雅黑 Light" panose="020B0502040204020203" charset="-122"/>
      <p:regular r:id="rId76"/>
    </p:embeddedFont>
    <p:embeddedFont>
      <p:font typeface="微软雅黑" panose="020B0503020204020204" pitchFamily="34" charset="-122"/>
      <p:regular r:id="rId77"/>
    </p:embeddedFont>
    <p:embeddedFont>
      <p:font typeface="等线 Light" panose="02010600030101010101" charset="-122"/>
      <p:regular r:id="rId78"/>
    </p:embeddedFont>
    <p:embeddedFont>
      <p:font typeface="等线" panose="02010600030101010101" charset="-122"/>
      <p:regular r:id="rId79"/>
    </p:embeddedFont>
    <p:embeddedFont>
      <p:font typeface="Calibri" panose="020F0502020204030204" charset="0"/>
      <p:regular r:id="rId80"/>
      <p:bold r:id="rId81"/>
      <p:italic r:id="rId82"/>
      <p:boldItalic r:id="rId83"/>
    </p:embeddedFont>
  </p:embeddedFontLst>
  <p:custDataLst>
    <p:tags r:id="rId8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424A"/>
    <a:srgbClr val="F6AC9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5" autoAdjust="0"/>
    <p:restoredTop sz="94660"/>
  </p:normalViewPr>
  <p:slideViewPr>
    <p:cSldViewPr snapToGrid="0" showGuides="1">
      <p:cViewPr varScale="1">
        <p:scale>
          <a:sx n="76" d="100"/>
          <a:sy n="76" d="100"/>
        </p:scale>
        <p:origin x="67" y="101"/>
      </p:cViewPr>
      <p:guideLst>
        <p:guide orient="horz" pos="211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4" Type="http://schemas.openxmlformats.org/officeDocument/2006/relationships/tags" Target="tags/tag91.xml"/><Relationship Id="rId83" Type="http://schemas.openxmlformats.org/officeDocument/2006/relationships/font" Target="fonts/font9.fntdata"/><Relationship Id="rId82" Type="http://schemas.openxmlformats.org/officeDocument/2006/relationships/font" Target="fonts/font8.fntdata"/><Relationship Id="rId81" Type="http://schemas.openxmlformats.org/officeDocument/2006/relationships/font" Target="fonts/font7.fntdata"/><Relationship Id="rId80" Type="http://schemas.openxmlformats.org/officeDocument/2006/relationships/font" Target="fonts/font6.fntdata"/><Relationship Id="rId8" Type="http://schemas.openxmlformats.org/officeDocument/2006/relationships/slide" Target="slides/slide6.xml"/><Relationship Id="rId79" Type="http://schemas.openxmlformats.org/officeDocument/2006/relationships/font" Target="fonts/font5.fntdata"/><Relationship Id="rId78" Type="http://schemas.openxmlformats.org/officeDocument/2006/relationships/font" Target="fonts/font4.fntdata"/><Relationship Id="rId77" Type="http://schemas.openxmlformats.org/officeDocument/2006/relationships/font" Target="fonts/font3.fntdata"/><Relationship Id="rId76" Type="http://schemas.openxmlformats.org/officeDocument/2006/relationships/font" Target="fonts/font2.fntdata"/><Relationship Id="rId75" Type="http://schemas.openxmlformats.org/officeDocument/2006/relationships/font" Target="fonts/font1.fntdata"/><Relationship Id="rId74" Type="http://schemas.openxmlformats.org/officeDocument/2006/relationships/tableStyles" Target="tableStyles.xml"/><Relationship Id="rId73" Type="http://schemas.openxmlformats.org/officeDocument/2006/relationships/viewProps" Target="viewProps.xml"/><Relationship Id="rId72" Type="http://schemas.openxmlformats.org/officeDocument/2006/relationships/presProps" Target="presProps.xml"/><Relationship Id="rId71" Type="http://schemas.openxmlformats.org/officeDocument/2006/relationships/handoutMaster" Target="handoutMasters/handoutMaster1.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notesMaster" Target="notesMasters/notesMaster1.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4D06849-842B-490E-A4FB-ED4AE48D898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77BD7FD-AFD3-4973-8517-3D3BB13ECBC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C01B4A-45AF-494E-95F7-1618E648081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477BD7FD-AFD3-4973-8517-3D3BB13ECBC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C01B4A-45AF-494E-95F7-1618E648081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477BD7FD-AFD3-4973-8517-3D3BB13ECBC1}"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8C01B4A-45AF-494E-95F7-1618E648081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477BD7FD-AFD3-4973-8517-3D3BB13ECBC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C01B4A-45AF-494E-95F7-1618E648081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477BD7FD-AFD3-4973-8517-3D3BB13ECBC1}"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8C01B4A-45AF-494E-95F7-1618E648081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77BD7FD-AFD3-4973-8517-3D3BB13ECBC1}"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8C01B4A-45AF-494E-95F7-1618E648081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7BD7FD-AFD3-4973-8517-3D3BB13ECBC1}"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8C01B4A-45AF-494E-95F7-1618E648081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77BD7FD-AFD3-4973-8517-3D3BB13ECBC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C01B4A-45AF-494E-95F7-1618E648081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477BD7FD-AFD3-4973-8517-3D3BB13ECBC1}"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8C01B4A-45AF-494E-95F7-1618E648081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7BD7FD-AFD3-4973-8517-3D3BB13ECBC1}"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C01B4A-45AF-494E-95F7-1618E648081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2.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ags" Target="../tags/tag16.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tags" Target="../tags/tag1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1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5.xml"/><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ags" Target="../tags/tag22.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29.xml"/><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ags" Target="../tags/tag2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image" Target="../media/image11.png"/></Relationships>
</file>

<file path=ppt/slides/_rels/slide2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ags" Target="../tags/tag38.xml"/></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12.png"/></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49.xml"/><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image" Target="../media/image13.pn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9.xml"/><Relationship Id="rId1" Type="http://schemas.openxmlformats.org/officeDocument/2006/relationships/tags" Target="../tags/tag5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tags" Target="../tags/tag6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tags" Target="../tags/tag60.xml"/></Relationships>
</file>

<file path=ppt/slides/_rels/slide3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image" Target="../media/image19.png"/><Relationship Id="rId1" Type="http://schemas.openxmlformats.org/officeDocument/2006/relationships/tags" Target="../tags/tag62.xml"/></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68.xml"/><Relationship Id="rId2" Type="http://schemas.openxmlformats.org/officeDocument/2006/relationships/image" Target="../media/image20.png"/><Relationship Id="rId1" Type="http://schemas.openxmlformats.org/officeDocument/2006/relationships/tags" Target="../tags/tag67.xml"/></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tags" Target="../tags/tag70.xml"/><Relationship Id="rId2" Type="http://schemas.openxmlformats.org/officeDocument/2006/relationships/image" Target="../media/image21.png"/><Relationship Id="rId1" Type="http://schemas.openxmlformats.org/officeDocument/2006/relationships/tags" Target="../tags/tag6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3.png"/><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png"/><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8.png"/><Relationship Id="rId1" Type="http://schemas.openxmlformats.org/officeDocument/2006/relationships/image" Target="../media/image2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1.png"/><Relationship Id="rId1"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5.png"/><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7.png"/><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0.png"/><Relationship Id="rId1" Type="http://schemas.openxmlformats.org/officeDocument/2006/relationships/tags" Target="../tags/tag71.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tags" Target="../tags/tag72.xml"/></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tags" Target="../tags/tag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2.png"/><Relationship Id="rId1" Type="http://schemas.openxmlformats.org/officeDocument/2006/relationships/tags" Target="../tags/tag73.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3.png"/><Relationship Id="rId1" Type="http://schemas.openxmlformats.org/officeDocument/2006/relationships/tags" Target="../tags/tag74.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tags" Target="../tags/tag75.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tags" Target="../tags/tag76.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tags" Target="../tags/tag77.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7.png"/><Relationship Id="rId1" Type="http://schemas.openxmlformats.org/officeDocument/2006/relationships/tags" Target="../tags/tag78.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png"/><Relationship Id="rId1" Type="http://schemas.openxmlformats.org/officeDocument/2006/relationships/tags" Target="../tags/tag79.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9.png"/><Relationship Id="rId1" Type="http://schemas.openxmlformats.org/officeDocument/2006/relationships/tags" Target="../tags/tag80.xml"/></Relationships>
</file>

<file path=ppt/slides/_rels/slide5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51.png"/><Relationship Id="rId3" Type="http://schemas.openxmlformats.org/officeDocument/2006/relationships/tags" Target="../tags/tag82.xml"/><Relationship Id="rId2" Type="http://schemas.openxmlformats.org/officeDocument/2006/relationships/image" Target="../media/image50.png"/><Relationship Id="rId1" Type="http://schemas.openxmlformats.org/officeDocument/2006/relationships/tags" Target="../tags/tag81.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2.png"/><Relationship Id="rId1" Type="http://schemas.openxmlformats.org/officeDocument/2006/relationships/tags" Target="../tags/tag8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jpeg"/><Relationship Id="rId1" Type="http://schemas.openxmlformats.org/officeDocument/2006/relationships/tags" Target="../tags/tag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tags" Target="../tags/tag8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8.xml"/><Relationship Id="rId4" Type="http://schemas.openxmlformats.org/officeDocument/2006/relationships/image" Target="../media/image54.png"/><Relationship Id="rId3" Type="http://schemas.openxmlformats.org/officeDocument/2006/relationships/tags" Target="../tags/tag87.xml"/><Relationship Id="rId2" Type="http://schemas.openxmlformats.org/officeDocument/2006/relationships/image" Target="../media/image53.png"/><Relationship Id="rId1" Type="http://schemas.openxmlformats.org/officeDocument/2006/relationships/tags" Target="../tags/tag86.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8.png"/><Relationship Id="rId1" Type="http://schemas.openxmlformats.org/officeDocument/2006/relationships/image" Target="../media/image57.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0.xml"/><Relationship Id="rId1" Type="http://schemas.openxmlformats.org/officeDocument/2006/relationships/tags" Target="../tags/tag8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391891" y="1838033"/>
            <a:ext cx="3408218" cy="338554"/>
          </a:xfrm>
          <a:prstGeom prst="rect">
            <a:avLst/>
          </a:prstGeom>
          <a:noFill/>
        </p:spPr>
        <p:txBody>
          <a:bodyPr wrap="square" rtlCol="0">
            <a:spAutoFit/>
          </a:bodyPr>
          <a:lstStyle/>
          <a:p>
            <a:pPr algn="dist"/>
            <a:r>
              <a:rPr lang="en-US" altLang="zh-CN" sz="1600" dirty="0">
                <a:solidFill>
                  <a:schemeClr val="tx1">
                    <a:lumMod val="85000"/>
                    <a:lumOff val="15000"/>
                  </a:schemeClr>
                </a:solidFill>
                <a:latin typeface="思源黑体 Normal" panose="020B0400000000000000" pitchFamily="34" charset="-122"/>
                <a:ea typeface="思源黑体 Normal" panose="020B0400000000000000" pitchFamily="34" charset="-122"/>
              </a:rPr>
              <a:t>LESS IS MORE</a:t>
            </a:r>
            <a:endParaRPr lang="zh-CN" altLang="en-US" sz="16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5" name="文本框 4"/>
          <p:cNvSpPr txBox="1"/>
          <p:nvPr/>
        </p:nvSpPr>
        <p:spPr>
          <a:xfrm>
            <a:off x="1094372" y="2291671"/>
            <a:ext cx="10004523" cy="1568450"/>
          </a:xfrm>
          <a:prstGeom prst="rect">
            <a:avLst/>
          </a:prstGeom>
          <a:noFill/>
        </p:spPr>
        <p:txBody>
          <a:bodyPr wrap="square" rtlCol="0">
            <a:spAutoFit/>
          </a:bodyPr>
          <a:lstStyle/>
          <a:p>
            <a:pPr algn="ctr"/>
            <a:r>
              <a:rPr lang="en-US" altLang="zh-CN" sz="4800" b="1" dirty="0">
                <a:solidFill>
                  <a:schemeClr val="tx1">
                    <a:lumMod val="85000"/>
                    <a:lumOff val="15000"/>
                  </a:schemeClr>
                </a:solidFill>
                <a:latin typeface="思源黑体 CN" panose="020B0500000000000000" charset="-122"/>
                <a:ea typeface="思源黑体 CN" panose="020B0500000000000000" charset="-122"/>
              </a:rPr>
              <a:t>“</a:t>
            </a:r>
            <a:r>
              <a:rPr lang="zh-CN" altLang="en-US" sz="4800" b="1" dirty="0">
                <a:solidFill>
                  <a:schemeClr val="tx1">
                    <a:lumMod val="85000"/>
                    <a:lumOff val="15000"/>
                  </a:schemeClr>
                </a:solidFill>
                <a:latin typeface="思源黑体 CN" panose="020B0500000000000000" charset="-122"/>
                <a:ea typeface="思源黑体 CN" panose="020B0500000000000000" charset="-122"/>
              </a:rPr>
              <a:t>关注核辐射，就是关注地球未来</a:t>
            </a:r>
            <a:r>
              <a:rPr lang="en-US" altLang="zh-CN" sz="4800" b="1" dirty="0">
                <a:solidFill>
                  <a:schemeClr val="tx1">
                    <a:lumMod val="85000"/>
                    <a:lumOff val="15000"/>
                  </a:schemeClr>
                </a:solidFill>
                <a:latin typeface="思源黑体 CN" panose="020B0500000000000000" charset="-122"/>
                <a:ea typeface="思源黑体 CN" panose="020B0500000000000000" charset="-122"/>
              </a:rPr>
              <a:t>”</a:t>
            </a:r>
            <a:endParaRPr lang="en-US" altLang="zh-CN" sz="4800" dirty="0">
              <a:solidFill>
                <a:schemeClr val="tx1">
                  <a:lumMod val="85000"/>
                  <a:lumOff val="15000"/>
                </a:schemeClr>
              </a:solidFill>
              <a:latin typeface="思源黑体 CN" panose="020B0500000000000000" charset="-122"/>
              <a:ea typeface="思源黑体 CN" panose="020B0500000000000000" charset="-122"/>
            </a:endParaRPr>
          </a:p>
          <a:p>
            <a:pPr algn="ctr"/>
            <a:r>
              <a:rPr lang="zh-CN" altLang="en-US" sz="4800" dirty="0">
                <a:solidFill>
                  <a:schemeClr val="tx1">
                    <a:lumMod val="85000"/>
                    <a:lumOff val="15000"/>
                  </a:schemeClr>
                </a:solidFill>
                <a:latin typeface="思源黑体 CN Light" panose="020B0300000000000000" charset="-122"/>
                <a:ea typeface="思源黑体 CN Light" panose="020B0300000000000000" charset="-122"/>
              </a:rPr>
              <a:t>互联网数据库课程设计报告</a:t>
            </a:r>
            <a:endParaRPr lang="zh-CN" altLang="en-US" sz="4800" dirty="0">
              <a:solidFill>
                <a:schemeClr val="tx1">
                  <a:lumMod val="85000"/>
                  <a:lumOff val="15000"/>
                </a:schemeClr>
              </a:solidFill>
              <a:latin typeface="思源黑体 CN Light" panose="020B0300000000000000" charset="-122"/>
              <a:ea typeface="思源黑体 CN Light" panose="020B0300000000000000" charset="-122"/>
            </a:endParaRPr>
          </a:p>
        </p:txBody>
      </p:sp>
      <p:sp>
        <p:nvSpPr>
          <p:cNvPr id="6" name="文本框 5"/>
          <p:cNvSpPr txBox="1"/>
          <p:nvPr/>
        </p:nvSpPr>
        <p:spPr>
          <a:xfrm>
            <a:off x="3318162" y="5149420"/>
            <a:ext cx="5555674" cy="276999"/>
          </a:xfrm>
          <a:prstGeom prst="rect">
            <a:avLst/>
          </a:prstGeom>
          <a:noFill/>
        </p:spPr>
        <p:txBody>
          <a:bodyPr wrap="square" rtlCol="0">
            <a:spAutoFit/>
          </a:bodyPr>
          <a:lstStyle/>
          <a:p>
            <a:r>
              <a:rPr lang="en-US" altLang="zh-CN" sz="1200" dirty="0">
                <a:solidFill>
                  <a:schemeClr val="tx1">
                    <a:lumMod val="85000"/>
                    <a:lumOff val="15000"/>
                  </a:schemeClr>
                </a:solidFill>
                <a:latin typeface="思源黑体 Normal" panose="020B0400000000000000" pitchFamily="34" charset="-122"/>
                <a:ea typeface="思源黑体 Normal" panose="020B0400000000000000" pitchFamily="34" charset="-122"/>
              </a:rPr>
              <a:t>Life was like a box of chocolates, you never know what you’re go to get. </a:t>
            </a:r>
            <a:endParaRPr lang="en-US" altLang="zh-CN" sz="12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2" name="文本框 1"/>
          <p:cNvSpPr txBox="1"/>
          <p:nvPr/>
        </p:nvSpPr>
        <p:spPr>
          <a:xfrm>
            <a:off x="4064000" y="4409440"/>
            <a:ext cx="4064000" cy="645160"/>
          </a:xfrm>
          <a:prstGeom prst="rect">
            <a:avLst/>
          </a:prstGeom>
          <a:noFill/>
        </p:spPr>
        <p:txBody>
          <a:bodyPr wrap="square" rtlCol="0">
            <a:spAutoFit/>
          </a:bodyPr>
          <a:p>
            <a:pPr algn="ctr"/>
            <a:r>
              <a:rPr lang="en-US" altLang="zh-CN" b="1"/>
              <a:t>LLLG</a:t>
            </a:r>
            <a:r>
              <a:rPr lang="zh-CN" altLang="en-US" b="1"/>
              <a:t>小组：</a:t>
            </a:r>
            <a:endParaRPr lang="zh-CN" altLang="en-US"/>
          </a:p>
          <a:p>
            <a:pPr algn="ctr"/>
            <a:r>
              <a:rPr lang="zh-CN" altLang="en-US"/>
              <a:t>李威远、李秉睿、刘国民、郭昱杰</a:t>
            </a: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477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2.1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数据获取与处理</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752362" y="4515206"/>
            <a:ext cx="4783011" cy="369332"/>
          </a:xfrm>
          <a:prstGeom prst="rect">
            <a:avLst/>
          </a:prstGeom>
          <a:noFill/>
        </p:spPr>
        <p:txBody>
          <a:bodyPr wrap="square" rtlCol="0">
            <a:spAutoFit/>
          </a:bodyPr>
          <a:lstStyle/>
          <a:p>
            <a:r>
              <a:rPr lang="zh-CN" altLang="en-US" dirty="0"/>
              <a:t>       </a:t>
            </a:r>
            <a:endParaRPr lang="en-US" altLang="zh-CN" dirty="0">
              <a:latin typeface="思源黑体 CN" panose="020B0500000000000000" charset="-122"/>
              <a:ea typeface="思源黑体 CN" panose="020B0500000000000000" charset="-122"/>
            </a:endParaRPr>
          </a:p>
        </p:txBody>
      </p:sp>
      <p:pic>
        <p:nvPicPr>
          <p:cNvPr id="14" name="图片 13"/>
          <p:cNvPicPr>
            <a:picLocks noChangeAspect="1"/>
          </p:cNvPicPr>
          <p:nvPr/>
        </p:nvPicPr>
        <p:blipFill>
          <a:blip r:embed="rId2"/>
          <a:stretch>
            <a:fillRect/>
          </a:stretch>
        </p:blipFill>
        <p:spPr>
          <a:xfrm>
            <a:off x="6228744" y="1553495"/>
            <a:ext cx="4832545" cy="4227873"/>
          </a:xfrm>
          <a:prstGeom prst="rect">
            <a:avLst/>
          </a:prstGeom>
        </p:spPr>
      </p:pic>
      <p:sp>
        <p:nvSpPr>
          <p:cNvPr id="15" name="文本框 14"/>
          <p:cNvSpPr txBox="1"/>
          <p:nvPr/>
        </p:nvSpPr>
        <p:spPr>
          <a:xfrm>
            <a:off x="957551" y="1900130"/>
            <a:ext cx="4094509" cy="2308324"/>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latin typeface="思源黑体 CN" panose="020B0500000000000000" charset="-122"/>
                <a:ea typeface="思源黑体 CN" panose="020B0500000000000000" charset="-122"/>
              </a:rPr>
              <a:t>每天收集最新数据后，对数据库进行更新，算出各地区的辐射平均值供地图使用。</a:t>
            </a:r>
            <a:endParaRPr lang="en-US" altLang="zh-CN" dirty="0">
              <a:latin typeface="思源黑体 CN" panose="020B0500000000000000" charset="-122"/>
              <a:ea typeface="思源黑体 CN" panose="020B0500000000000000" charset="-122"/>
            </a:endParaRPr>
          </a:p>
          <a:p>
            <a:pPr marL="342900" indent="-342900">
              <a:buFont typeface="Arial" panose="020B0604020202020204" pitchFamily="34" charset="0"/>
              <a:buChar char="•"/>
            </a:pPr>
            <a:endParaRPr lang="en-US" altLang="zh-CN" dirty="0">
              <a:latin typeface="思源黑体 CN" panose="020B0500000000000000" charset="-122"/>
              <a:ea typeface="思源黑体 CN" panose="020B0500000000000000" charset="-122"/>
            </a:endParaRPr>
          </a:p>
          <a:p>
            <a:pPr marL="342900" indent="-342900">
              <a:buFont typeface="Arial" panose="020B0604020202020204" pitchFamily="34" charset="0"/>
              <a:buChar char="•"/>
            </a:pPr>
            <a:r>
              <a:rPr lang="zh-CN" altLang="en-US" dirty="0">
                <a:latin typeface="思源黑体 CN" panose="020B0500000000000000" charset="-122"/>
                <a:ea typeface="思源黑体 CN" panose="020B0500000000000000" charset="-122"/>
              </a:rPr>
              <a:t>网站存储的数据库可供日后使用，反映辐射变化情况，庆幸的是，中国目前没有出现核污染情况。</a:t>
            </a:r>
            <a:endParaRPr lang="en-US" altLang="zh-CN" dirty="0">
              <a:latin typeface="思源黑体 CN" panose="020B0500000000000000" charset="-122"/>
              <a:ea typeface="思源黑体 CN" panose="020B0500000000000000" charset="-122"/>
            </a:endParaRPr>
          </a:p>
          <a:p>
            <a:pPr marL="342900" indent="-342900">
              <a:buFont typeface="Arial" panose="020B0604020202020204" pitchFamily="34" charset="0"/>
              <a:buChar char="•"/>
            </a:pPr>
            <a:endParaRPr lang="en-US" altLang="zh-CN" dirty="0">
              <a:latin typeface="思源黑体 CN" panose="020B0500000000000000" charset="-122"/>
              <a:ea typeface="思源黑体 CN" panose="020B0500000000000000"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356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2.2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数据库设计</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23" name="文本框 22"/>
          <p:cNvSpPr txBox="1"/>
          <p:nvPr>
            <p:custDataLst>
              <p:tags r:id="rId2"/>
            </p:custDataLst>
          </p:nvPr>
        </p:nvSpPr>
        <p:spPr>
          <a:xfrm>
            <a:off x="867814" y="1509333"/>
            <a:ext cx="4776010" cy="5078313"/>
          </a:xfrm>
          <a:prstGeom prst="rect">
            <a:avLst/>
          </a:prstGeom>
          <a:noFill/>
        </p:spPr>
        <p:txBody>
          <a:bodyPr wrap="square" rtlCol="0">
            <a:spAutoFit/>
          </a:bodyPr>
          <a:lstStyle/>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article </a:t>
            </a:r>
            <a:r>
              <a:rPr lang="zh-CN" altLang="en-US" dirty="0">
                <a:solidFill>
                  <a:schemeClr val="tx1">
                    <a:lumMod val="85000"/>
                    <a:lumOff val="15000"/>
                  </a:schemeClr>
                </a:solidFill>
                <a:latin typeface="思源黑体 CN" panose="020B0500000000000000" charset="-122"/>
                <a:ea typeface="思源黑体 CN" panose="020B0500000000000000" charset="-122"/>
              </a:rPr>
              <a:t>博客文章</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int(11)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`title`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标题</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`description` text </a:t>
            </a:r>
            <a:r>
              <a:rPr lang="zh-CN" altLang="en-US" dirty="0">
                <a:solidFill>
                  <a:schemeClr val="tx1">
                    <a:lumMod val="85000"/>
                    <a:lumOff val="15000"/>
                  </a:schemeClr>
                </a:solidFill>
                <a:latin typeface="思源黑体 CN" panose="020B0500000000000000" charset="-122"/>
                <a:ea typeface="思源黑体 CN" panose="020B0500000000000000" charset="-122"/>
              </a:rPr>
              <a:t>描述</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`content` text </a:t>
            </a:r>
            <a:r>
              <a:rPr lang="zh-CN" altLang="en-US" dirty="0">
                <a:solidFill>
                  <a:schemeClr val="tx1">
                    <a:lumMod val="85000"/>
                    <a:lumOff val="15000"/>
                  </a:schemeClr>
                </a:solidFill>
                <a:latin typeface="思源黑体 CN" panose="020B0500000000000000" charset="-122"/>
                <a:ea typeface="思源黑体 CN" panose="020B0500000000000000" charset="-122"/>
              </a:rPr>
              <a:t>内容</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`date` date </a:t>
            </a:r>
            <a:r>
              <a:rPr lang="zh-CN" altLang="en-US" dirty="0">
                <a:solidFill>
                  <a:schemeClr val="tx1">
                    <a:lumMod val="85000"/>
                    <a:lumOff val="15000"/>
                  </a:schemeClr>
                </a:solidFill>
                <a:latin typeface="思源黑体 CN" panose="020B0500000000000000" charset="-122"/>
                <a:ea typeface="思源黑体 CN" panose="020B0500000000000000" charset="-122"/>
              </a:rPr>
              <a:t>日期</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`image`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图片</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`viewed` int(11) </a:t>
            </a:r>
            <a:r>
              <a:rPr lang="zh-CN" altLang="en-US" dirty="0">
                <a:solidFill>
                  <a:schemeClr val="tx1">
                    <a:lumMod val="85000"/>
                    <a:lumOff val="15000"/>
                  </a:schemeClr>
                </a:solidFill>
                <a:latin typeface="思源黑体 CN" panose="020B0500000000000000" charset="-122"/>
                <a:ea typeface="思源黑体 CN" panose="020B0500000000000000" charset="-122"/>
              </a:rPr>
              <a:t>点击次数</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created_by</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创建者</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`status` int(11) </a:t>
            </a:r>
            <a:r>
              <a:rPr lang="zh-CN" altLang="en-US" dirty="0">
                <a:solidFill>
                  <a:schemeClr val="tx1">
                    <a:lumMod val="85000"/>
                    <a:lumOff val="15000"/>
                  </a:schemeClr>
                </a:solidFill>
                <a:latin typeface="思源黑体 CN" panose="020B0500000000000000" charset="-122"/>
                <a:ea typeface="思源黑体 CN" panose="020B0500000000000000" charset="-122"/>
              </a:rPr>
              <a:t>状态</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category_id</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归属目录分类</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category </a:t>
            </a:r>
            <a:r>
              <a:rPr lang="zh-CN" altLang="en-US" dirty="0">
                <a:solidFill>
                  <a:schemeClr val="tx1">
                    <a:lumMod val="85000"/>
                    <a:lumOff val="15000"/>
                  </a:schemeClr>
                </a:solidFill>
                <a:latin typeface="思源黑体 CN" panose="020B0500000000000000" charset="-122"/>
                <a:ea typeface="思源黑体 CN" panose="020B0500000000000000" charset="-122"/>
              </a:rPr>
              <a:t>文章分类</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int(11)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`title`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目录名称</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p:txBody>
      </p:sp>
      <p:sp>
        <p:nvSpPr>
          <p:cNvPr id="12" name="文本框 11"/>
          <p:cNvSpPr txBox="1"/>
          <p:nvPr/>
        </p:nvSpPr>
        <p:spPr>
          <a:xfrm>
            <a:off x="5852860" y="1518341"/>
            <a:ext cx="6094324" cy="2308324"/>
          </a:xfrm>
          <a:prstGeom prst="rect">
            <a:avLst/>
          </a:prstGeom>
          <a:noFill/>
        </p:spPr>
        <p:txBody>
          <a:bodyPr wrap="square">
            <a:spAutoFit/>
          </a:bodyPr>
          <a:lstStyle/>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comment </a:t>
            </a:r>
            <a:r>
              <a:rPr lang="zh-CN" altLang="en-US" dirty="0">
                <a:solidFill>
                  <a:schemeClr val="tx1">
                    <a:lumMod val="85000"/>
                    <a:lumOff val="15000"/>
                  </a:schemeClr>
                </a:solidFill>
                <a:latin typeface="思源黑体 CN" panose="020B0500000000000000" charset="-122"/>
                <a:ea typeface="思源黑体 CN" panose="020B0500000000000000" charset="-122"/>
              </a:rPr>
              <a:t>评论</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int(11)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`text`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评论内容</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user_id</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评论者</a:t>
            </a:r>
            <a:r>
              <a:rPr lang="en-US" altLang="zh-CN" dirty="0">
                <a:solidFill>
                  <a:schemeClr val="tx1">
                    <a:lumMod val="85000"/>
                    <a:lumOff val="15000"/>
                  </a:schemeClr>
                </a:solidFill>
                <a:latin typeface="思源黑体 CN" panose="020B0500000000000000" charset="-122"/>
                <a:ea typeface="思源黑体 CN" panose="020B0500000000000000" charset="-122"/>
              </a:rPr>
              <a:t>id</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article_id</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文章</a:t>
            </a:r>
            <a:r>
              <a:rPr lang="en-US" altLang="zh-CN" dirty="0">
                <a:solidFill>
                  <a:schemeClr val="tx1">
                    <a:lumMod val="85000"/>
                    <a:lumOff val="15000"/>
                  </a:schemeClr>
                </a:solidFill>
                <a:latin typeface="思源黑体 CN" panose="020B0500000000000000" charset="-122"/>
                <a:ea typeface="思源黑体 CN" panose="020B0500000000000000" charset="-122"/>
              </a:rPr>
              <a:t>id</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`status` int(11) </a:t>
            </a:r>
            <a:r>
              <a:rPr lang="zh-CN" altLang="en-US" dirty="0">
                <a:solidFill>
                  <a:schemeClr val="tx1">
                    <a:lumMod val="85000"/>
                    <a:lumOff val="15000"/>
                  </a:schemeClr>
                </a:solidFill>
                <a:latin typeface="思源黑体 CN" panose="020B0500000000000000" charset="-122"/>
                <a:ea typeface="思源黑体 CN" panose="020B0500000000000000" charset="-122"/>
              </a:rPr>
              <a:t>状态，是否被允许看见</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`date` date </a:t>
            </a:r>
            <a:r>
              <a:rPr lang="zh-CN" altLang="en-US" dirty="0">
                <a:solidFill>
                  <a:schemeClr val="tx1">
                    <a:lumMod val="85000"/>
                    <a:lumOff val="15000"/>
                  </a:schemeClr>
                </a:solidFill>
                <a:latin typeface="思源黑体 CN" panose="020B0500000000000000" charset="-122"/>
                <a:ea typeface="思源黑体 CN" panose="020B0500000000000000" charset="-122"/>
              </a:rPr>
              <a:t>评论日期</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video_id</a:t>
            </a:r>
            <a:r>
              <a:rPr lang="en-US" altLang="zh-CN" dirty="0">
                <a:solidFill>
                  <a:schemeClr val="tx1">
                    <a:lumMod val="85000"/>
                    <a:lumOff val="15000"/>
                  </a:schemeClr>
                </a:solidFill>
                <a:latin typeface="思源黑体 CN" panose="020B0500000000000000" charset="-122"/>
                <a:ea typeface="思源黑体 CN" panose="020B0500000000000000" charset="-122"/>
              </a:rPr>
              <a:t>` varchar(16) </a:t>
            </a:r>
            <a:r>
              <a:rPr lang="zh-CN" altLang="en-US" dirty="0">
                <a:solidFill>
                  <a:schemeClr val="tx1">
                    <a:lumMod val="85000"/>
                    <a:lumOff val="15000"/>
                  </a:schemeClr>
                </a:solidFill>
                <a:latin typeface="思源黑体 CN" panose="020B0500000000000000" charset="-122"/>
                <a:ea typeface="思源黑体 CN" panose="020B0500000000000000" charset="-122"/>
              </a:rPr>
              <a:t>视频</a:t>
            </a:r>
            <a:r>
              <a:rPr lang="en-US" altLang="zh-CN" dirty="0">
                <a:solidFill>
                  <a:schemeClr val="tx1">
                    <a:lumMod val="85000"/>
                    <a:lumOff val="15000"/>
                  </a:schemeClr>
                </a:solidFill>
                <a:latin typeface="思源黑体 CN" panose="020B0500000000000000" charset="-122"/>
                <a:ea typeface="思源黑体 CN" panose="020B0500000000000000" charset="-122"/>
              </a:rPr>
              <a:t>id</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356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2.2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数据库设计</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2"/>
            </p:custDataLst>
          </p:nvPr>
        </p:nvSpPr>
        <p:spPr>
          <a:xfrm>
            <a:off x="336550" y="1875790"/>
            <a:ext cx="3611880" cy="460375"/>
          </a:xfrm>
          <a:prstGeom prst="rect">
            <a:avLst/>
          </a:prstGeom>
          <a:noFill/>
        </p:spPr>
        <p:txBody>
          <a:bodyPr wrap="square" rtlCol="0">
            <a:spAutoFit/>
          </a:bodyPr>
          <a:lstStyle/>
          <a:p>
            <a:pPr indent="457200" algn="ctr"/>
            <a:endParaRPr lang="zh-CN" altLang="en-US" sz="2400" dirty="0">
              <a:solidFill>
                <a:schemeClr val="tx1">
                  <a:lumMod val="85000"/>
                  <a:lumOff val="15000"/>
                </a:schemeClr>
              </a:solidFill>
              <a:latin typeface="思源黑体 CN" panose="020B0500000000000000" charset="-122"/>
              <a:ea typeface="思源黑体 CN" panose="020B0500000000000000" charset="-122"/>
            </a:endParaRPr>
          </a:p>
        </p:txBody>
      </p:sp>
      <p:sp>
        <p:nvSpPr>
          <p:cNvPr id="14" name="文本框 13"/>
          <p:cNvSpPr txBox="1"/>
          <p:nvPr/>
        </p:nvSpPr>
        <p:spPr>
          <a:xfrm>
            <a:off x="530860" y="1268205"/>
            <a:ext cx="9005026" cy="3139321"/>
          </a:xfrm>
          <a:prstGeom prst="rect">
            <a:avLst/>
          </a:prstGeom>
          <a:noFill/>
        </p:spPr>
        <p:txBody>
          <a:bodyPr wrap="square">
            <a:spAutoFit/>
          </a:bodyPr>
          <a:lstStyle/>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user </a:t>
            </a:r>
            <a:r>
              <a:rPr lang="zh-CN" altLang="en-US" dirty="0">
                <a:solidFill>
                  <a:schemeClr val="tx1">
                    <a:lumMod val="85000"/>
                    <a:lumOff val="15000"/>
                  </a:schemeClr>
                </a:solidFill>
                <a:latin typeface="思源黑体 CN" panose="020B0500000000000000" charset="-122"/>
                <a:ea typeface="思源黑体 CN" panose="020B0500000000000000" charset="-122"/>
              </a:rPr>
              <a:t>用户</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int(11) </a:t>
            </a:r>
            <a:r>
              <a:rPr lang="zh-CN" altLang="en-US" dirty="0">
                <a:solidFill>
                  <a:schemeClr val="tx1">
                    <a:lumMod val="85000"/>
                    <a:lumOff val="15000"/>
                  </a:schemeClr>
                </a:solidFill>
                <a:latin typeface="思源黑体 CN" panose="020B0500000000000000" charset="-122"/>
                <a:ea typeface="思源黑体 CN" panose="020B0500000000000000" charset="-122"/>
              </a:rPr>
              <a:t>用户</a:t>
            </a:r>
            <a:r>
              <a:rPr lang="en-US" altLang="zh-CN" dirty="0">
                <a:solidFill>
                  <a:schemeClr val="tx1">
                    <a:lumMod val="85000"/>
                    <a:lumOff val="15000"/>
                  </a:schemeClr>
                </a:solidFill>
                <a:latin typeface="思源黑体 CN" panose="020B0500000000000000" charset="-122"/>
                <a:ea typeface="思源黑体 CN" panose="020B0500000000000000" charset="-122"/>
              </a:rPr>
              <a:t>id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`username` varchar(32) </a:t>
            </a:r>
            <a:r>
              <a:rPr lang="zh-CN" altLang="en-US" dirty="0">
                <a:solidFill>
                  <a:schemeClr val="tx1">
                    <a:lumMod val="85000"/>
                    <a:lumOff val="15000"/>
                  </a:schemeClr>
                </a:solidFill>
                <a:latin typeface="思源黑体 CN" panose="020B0500000000000000" charset="-122"/>
                <a:ea typeface="思源黑体 CN" panose="020B0500000000000000" charset="-122"/>
              </a:rPr>
              <a:t>用户名</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auth_key</a:t>
            </a:r>
            <a:r>
              <a:rPr lang="en-US" altLang="zh-CN" dirty="0">
                <a:solidFill>
                  <a:schemeClr val="tx1">
                    <a:lumMod val="85000"/>
                    <a:lumOff val="15000"/>
                  </a:schemeClr>
                </a:solidFill>
                <a:latin typeface="思源黑体 CN" panose="020B0500000000000000" charset="-122"/>
                <a:ea typeface="思源黑体 CN" panose="020B0500000000000000" charset="-122"/>
              </a:rPr>
              <a:t>` varchar(32) </a:t>
            </a:r>
            <a:r>
              <a:rPr lang="zh-CN" altLang="en-US" dirty="0">
                <a:solidFill>
                  <a:schemeClr val="tx1">
                    <a:lumMod val="85000"/>
                    <a:lumOff val="15000"/>
                  </a:schemeClr>
                </a:solidFill>
                <a:latin typeface="思源黑体 CN" panose="020B0500000000000000" charset="-122"/>
                <a:ea typeface="思源黑体 CN" panose="020B0500000000000000" charset="-122"/>
              </a:rPr>
              <a:t>用于</a:t>
            </a:r>
            <a:r>
              <a:rPr lang="en-US" altLang="zh-CN" dirty="0">
                <a:solidFill>
                  <a:schemeClr val="tx1">
                    <a:lumMod val="85000"/>
                    <a:lumOff val="15000"/>
                  </a:schemeClr>
                </a:solidFill>
                <a:latin typeface="思源黑体 CN" panose="020B0500000000000000" charset="-122"/>
                <a:ea typeface="思源黑体 CN" panose="020B0500000000000000" charset="-122"/>
              </a:rPr>
              <a:t>cookie</a:t>
            </a:r>
            <a:r>
              <a:rPr lang="zh-CN" altLang="en-US" dirty="0">
                <a:solidFill>
                  <a:schemeClr val="tx1">
                    <a:lumMod val="85000"/>
                    <a:lumOff val="15000"/>
                  </a:schemeClr>
                </a:solidFill>
                <a:latin typeface="思源黑体 CN" panose="020B0500000000000000" charset="-122"/>
                <a:ea typeface="思源黑体 CN" panose="020B0500000000000000" charset="-122"/>
              </a:rPr>
              <a:t>验证用户身份，</a:t>
            </a:r>
            <a:r>
              <a:rPr lang="en-US" altLang="zh-CN" dirty="0">
                <a:solidFill>
                  <a:schemeClr val="tx1">
                    <a:lumMod val="85000"/>
                    <a:lumOff val="15000"/>
                  </a:schemeClr>
                </a:solidFill>
                <a:latin typeface="思源黑体 CN" panose="020B0500000000000000" charset="-122"/>
                <a:ea typeface="思源黑体 CN" panose="020B0500000000000000" charset="-122"/>
              </a:rPr>
              <a:t>yii2</a:t>
            </a:r>
            <a:r>
              <a:rPr lang="zh-CN" altLang="en-US" dirty="0">
                <a:solidFill>
                  <a:schemeClr val="tx1">
                    <a:lumMod val="85000"/>
                    <a:lumOff val="15000"/>
                  </a:schemeClr>
                </a:solidFill>
                <a:latin typeface="思源黑体 CN" panose="020B0500000000000000" charset="-122"/>
                <a:ea typeface="思源黑体 CN" panose="020B0500000000000000" charset="-122"/>
              </a:rPr>
              <a:t>模板</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password_hash</a:t>
            </a:r>
            <a:r>
              <a:rPr lang="en-US" altLang="zh-CN" dirty="0">
                <a:solidFill>
                  <a:schemeClr val="tx1">
                    <a:lumMod val="85000"/>
                    <a:lumOff val="15000"/>
                  </a:schemeClr>
                </a:solidFill>
                <a:latin typeface="思源黑体 CN" panose="020B0500000000000000" charset="-122"/>
                <a:ea typeface="思源黑体 CN" panose="020B0500000000000000" charset="-122"/>
              </a:rPr>
              <a:t>` varchar(256) </a:t>
            </a:r>
            <a:r>
              <a:rPr lang="zh-CN" altLang="en-US" dirty="0">
                <a:solidFill>
                  <a:schemeClr val="tx1">
                    <a:lumMod val="85000"/>
                    <a:lumOff val="15000"/>
                  </a:schemeClr>
                </a:solidFill>
                <a:latin typeface="思源黑体 CN" panose="020B0500000000000000" charset="-122"/>
                <a:ea typeface="思源黑体 CN" panose="020B0500000000000000" charset="-122"/>
              </a:rPr>
              <a:t>密码的哈希值</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`email` varchar(256) </a:t>
            </a:r>
            <a:r>
              <a:rPr lang="zh-CN" altLang="en-US" dirty="0">
                <a:solidFill>
                  <a:schemeClr val="tx1">
                    <a:lumMod val="85000"/>
                    <a:lumOff val="15000"/>
                  </a:schemeClr>
                </a:solidFill>
                <a:latin typeface="思源黑体 CN" panose="020B0500000000000000" charset="-122"/>
                <a:ea typeface="思源黑体 CN" panose="020B0500000000000000" charset="-122"/>
              </a:rPr>
              <a:t>邮箱</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`status` int(11) </a:t>
            </a:r>
            <a:r>
              <a:rPr lang="zh-CN" altLang="en-US" dirty="0">
                <a:solidFill>
                  <a:schemeClr val="tx1">
                    <a:lumMod val="85000"/>
                    <a:lumOff val="15000"/>
                  </a:schemeClr>
                </a:solidFill>
                <a:latin typeface="思源黑体 CN" panose="020B0500000000000000" charset="-122"/>
                <a:ea typeface="思源黑体 CN" panose="020B0500000000000000" charset="-122"/>
              </a:rPr>
              <a:t>账号状态</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created_at</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注册时间</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updated_at</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更新时间</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verification_token</a:t>
            </a:r>
            <a:r>
              <a:rPr lang="en-US" altLang="zh-CN" dirty="0">
                <a:solidFill>
                  <a:schemeClr val="tx1">
                    <a:lumMod val="85000"/>
                    <a:lumOff val="15000"/>
                  </a:schemeClr>
                </a:solidFill>
                <a:latin typeface="思源黑体 CN" panose="020B0500000000000000" charset="-122"/>
                <a:ea typeface="思源黑体 CN" panose="020B0500000000000000" charset="-122"/>
              </a:rPr>
              <a:t>` varchar(256) </a:t>
            </a:r>
            <a:r>
              <a:rPr lang="zh-CN" altLang="en-US" dirty="0">
                <a:solidFill>
                  <a:schemeClr val="tx1">
                    <a:lumMod val="85000"/>
                    <a:lumOff val="15000"/>
                  </a:schemeClr>
                </a:solidFill>
                <a:latin typeface="思源黑体 CN" panose="020B0500000000000000" charset="-122"/>
                <a:ea typeface="思源黑体 CN" panose="020B0500000000000000" charset="-122"/>
              </a:rPr>
              <a:t>验证需要的</a:t>
            </a:r>
            <a:r>
              <a:rPr lang="en-US" altLang="zh-CN" dirty="0">
                <a:solidFill>
                  <a:schemeClr val="tx1">
                    <a:lumMod val="85000"/>
                    <a:lumOff val="15000"/>
                  </a:schemeClr>
                </a:solidFill>
                <a:latin typeface="思源黑体 CN" panose="020B0500000000000000" charset="-122"/>
                <a:ea typeface="思源黑体 CN" panose="020B0500000000000000" charset="-122"/>
              </a:rPr>
              <a:t>token</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356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2.2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数据库设计</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675753" y="1097734"/>
            <a:ext cx="6094324" cy="5355312"/>
          </a:xfrm>
          <a:prstGeom prst="rect">
            <a:avLst/>
          </a:prstGeom>
          <a:noFill/>
        </p:spPr>
        <p:txBody>
          <a:bodyPr wrap="square">
            <a:spAutoFit/>
          </a:bodyPr>
          <a:lstStyle/>
          <a:p>
            <a:pPr indent="457200"/>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contact_form</a:t>
            </a:r>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zh-CN" altLang="en-US" dirty="0">
                <a:solidFill>
                  <a:schemeClr val="tx1">
                    <a:lumMod val="85000"/>
                    <a:lumOff val="15000"/>
                  </a:schemeClr>
                </a:solidFill>
                <a:latin typeface="思源黑体 CN" panose="020B0500000000000000" charset="-122"/>
                <a:ea typeface="思源黑体 CN" panose="020B0500000000000000" charset="-122"/>
              </a:rPr>
              <a:t>联系信息</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int(11)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firstname</a:t>
            </a:r>
            <a:r>
              <a:rPr lang="en-US" altLang="zh-CN" dirty="0">
                <a:solidFill>
                  <a:schemeClr val="tx1">
                    <a:lumMod val="85000"/>
                    <a:lumOff val="15000"/>
                  </a:schemeClr>
                </a:solidFill>
                <a:latin typeface="思源黑体 CN" panose="020B0500000000000000" charset="-122"/>
                <a:ea typeface="思源黑体 CN" panose="020B0500000000000000" charset="-122"/>
              </a:rPr>
              <a:t>` varchar(50) </a:t>
            </a:r>
            <a:r>
              <a:rPr lang="zh-CN" altLang="en-US" dirty="0">
                <a:solidFill>
                  <a:schemeClr val="tx1">
                    <a:lumMod val="85000"/>
                    <a:lumOff val="15000"/>
                  </a:schemeClr>
                </a:solidFill>
                <a:latin typeface="思源黑体 CN" panose="020B0500000000000000" charset="-122"/>
                <a:ea typeface="思源黑体 CN" panose="020B0500000000000000" charset="-122"/>
              </a:rPr>
              <a:t>名</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lastname</a:t>
            </a:r>
            <a:r>
              <a:rPr lang="en-US" altLang="zh-CN" dirty="0">
                <a:solidFill>
                  <a:schemeClr val="tx1">
                    <a:lumMod val="85000"/>
                    <a:lumOff val="15000"/>
                  </a:schemeClr>
                </a:solidFill>
                <a:latin typeface="思源黑体 CN" panose="020B0500000000000000" charset="-122"/>
                <a:ea typeface="思源黑体 CN" panose="020B0500000000000000" charset="-122"/>
              </a:rPr>
              <a:t>` varchar(50) </a:t>
            </a:r>
            <a:r>
              <a:rPr lang="zh-CN" altLang="en-US" dirty="0">
                <a:solidFill>
                  <a:schemeClr val="tx1">
                    <a:lumMod val="85000"/>
                    <a:lumOff val="15000"/>
                  </a:schemeClr>
                </a:solidFill>
                <a:latin typeface="思源黑体 CN" panose="020B0500000000000000" charset="-122"/>
                <a:ea typeface="思源黑体 CN" panose="020B0500000000000000" charset="-122"/>
              </a:rPr>
              <a:t>姓</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`sex` </a:t>
            </a:r>
            <a:r>
              <a:rPr lang="en-US" altLang="zh-CN" dirty="0" err="1">
                <a:solidFill>
                  <a:schemeClr val="tx1">
                    <a:lumMod val="85000"/>
                    <a:lumOff val="15000"/>
                  </a:schemeClr>
                </a:solidFill>
                <a:latin typeface="思源黑体 CN" panose="020B0500000000000000" charset="-122"/>
                <a:ea typeface="思源黑体 CN" panose="020B0500000000000000" charset="-122"/>
              </a:rPr>
              <a:t>tinyint</a:t>
            </a:r>
            <a:r>
              <a:rPr lang="en-US" altLang="zh-CN" dirty="0">
                <a:solidFill>
                  <a:schemeClr val="tx1">
                    <a:lumMod val="85000"/>
                    <a:lumOff val="15000"/>
                  </a:schemeClr>
                </a:solidFill>
                <a:latin typeface="思源黑体 CN" panose="020B0500000000000000" charset="-122"/>
                <a:ea typeface="思源黑体 CN" panose="020B0500000000000000" charset="-122"/>
              </a:rPr>
              <a:t>(1) </a:t>
            </a:r>
            <a:r>
              <a:rPr lang="zh-CN" altLang="en-US" dirty="0">
                <a:solidFill>
                  <a:schemeClr val="tx1">
                    <a:lumMod val="85000"/>
                    <a:lumOff val="15000"/>
                  </a:schemeClr>
                </a:solidFill>
                <a:latin typeface="思源黑体 CN" panose="020B0500000000000000" charset="-122"/>
                <a:ea typeface="思源黑体 CN" panose="020B0500000000000000" charset="-122"/>
              </a:rPr>
              <a:t>性别</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wechatid</a:t>
            </a:r>
            <a:r>
              <a:rPr lang="en-US" altLang="zh-CN" dirty="0">
                <a:solidFill>
                  <a:schemeClr val="tx1">
                    <a:lumMod val="85000"/>
                    <a:lumOff val="15000"/>
                  </a:schemeClr>
                </a:solidFill>
                <a:latin typeface="思源黑体 CN" panose="020B0500000000000000" charset="-122"/>
                <a:ea typeface="思源黑体 CN" panose="020B0500000000000000" charset="-122"/>
              </a:rPr>
              <a:t>` varchar(50) </a:t>
            </a:r>
            <a:r>
              <a:rPr lang="zh-CN" altLang="en-US" dirty="0">
                <a:solidFill>
                  <a:schemeClr val="tx1">
                    <a:lumMod val="85000"/>
                    <a:lumOff val="15000"/>
                  </a:schemeClr>
                </a:solidFill>
                <a:latin typeface="思源黑体 CN" panose="020B0500000000000000" charset="-122"/>
                <a:ea typeface="思源黑体 CN" panose="020B0500000000000000" charset="-122"/>
              </a:rPr>
              <a:t>微信号</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`phone` varchar(50) </a:t>
            </a:r>
            <a:r>
              <a:rPr lang="zh-CN" altLang="en-US" dirty="0">
                <a:solidFill>
                  <a:schemeClr val="tx1">
                    <a:lumMod val="85000"/>
                    <a:lumOff val="15000"/>
                  </a:schemeClr>
                </a:solidFill>
                <a:latin typeface="思源黑体 CN" panose="020B0500000000000000" charset="-122"/>
                <a:ea typeface="思源黑体 CN" panose="020B0500000000000000" charset="-122"/>
              </a:rPr>
              <a:t>电话号</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`message`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信息</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news </a:t>
            </a:r>
            <a:r>
              <a:rPr lang="zh-CN" altLang="en-US" dirty="0">
                <a:solidFill>
                  <a:schemeClr val="tx1">
                    <a:lumMod val="85000"/>
                    <a:lumOff val="15000"/>
                  </a:schemeClr>
                </a:solidFill>
                <a:latin typeface="思源黑体 CN" panose="020B0500000000000000" charset="-122"/>
                <a:ea typeface="思源黑体 CN" panose="020B0500000000000000" charset="-122"/>
              </a:rPr>
              <a:t>新闻</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int(11)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pubDate</a:t>
            </a:r>
            <a:r>
              <a:rPr lang="en-US" altLang="zh-CN" dirty="0">
                <a:solidFill>
                  <a:schemeClr val="tx1">
                    <a:lumMod val="85000"/>
                    <a:lumOff val="15000"/>
                  </a:schemeClr>
                </a:solidFill>
                <a:latin typeface="思源黑体 CN" panose="020B0500000000000000" charset="-122"/>
                <a:ea typeface="思源黑体 CN" panose="020B0500000000000000" charset="-122"/>
              </a:rPr>
              <a:t>` varchar(225) </a:t>
            </a:r>
            <a:r>
              <a:rPr lang="zh-CN" altLang="en-US" dirty="0">
                <a:solidFill>
                  <a:schemeClr val="tx1">
                    <a:lumMod val="85000"/>
                    <a:lumOff val="15000"/>
                  </a:schemeClr>
                </a:solidFill>
                <a:latin typeface="思源黑体 CN" panose="020B0500000000000000" charset="-122"/>
                <a:ea typeface="思源黑体 CN" panose="020B0500000000000000" charset="-122"/>
              </a:rPr>
              <a:t>日期</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`title` varchar(225) </a:t>
            </a:r>
            <a:r>
              <a:rPr lang="zh-CN" altLang="en-US" dirty="0">
                <a:solidFill>
                  <a:schemeClr val="tx1">
                    <a:lumMod val="85000"/>
                    <a:lumOff val="15000"/>
                  </a:schemeClr>
                </a:solidFill>
                <a:latin typeface="思源黑体 CN" panose="020B0500000000000000" charset="-122"/>
                <a:ea typeface="思源黑体 CN" panose="020B0500000000000000" charset="-122"/>
              </a:rPr>
              <a:t>标题</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`summary` varchar(2000) </a:t>
            </a:r>
            <a:r>
              <a:rPr lang="zh-CN" altLang="en-US" dirty="0">
                <a:solidFill>
                  <a:schemeClr val="tx1">
                    <a:lumMod val="85000"/>
                    <a:lumOff val="15000"/>
                  </a:schemeClr>
                </a:solidFill>
                <a:latin typeface="思源黑体 CN" panose="020B0500000000000000" charset="-122"/>
                <a:ea typeface="思源黑体 CN" panose="020B0500000000000000" charset="-122"/>
              </a:rPr>
              <a:t>文章内容</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infoSource</a:t>
            </a:r>
            <a:r>
              <a:rPr lang="en-US" altLang="zh-CN" dirty="0">
                <a:solidFill>
                  <a:schemeClr val="tx1">
                    <a:lumMod val="85000"/>
                    <a:lumOff val="15000"/>
                  </a:schemeClr>
                </a:solidFill>
                <a:latin typeface="思源黑体 CN" panose="020B0500000000000000" charset="-122"/>
                <a:ea typeface="思源黑体 CN" panose="020B0500000000000000" charset="-122"/>
              </a:rPr>
              <a:t>` varchar(225) </a:t>
            </a:r>
            <a:r>
              <a:rPr lang="zh-CN" altLang="en-US" dirty="0">
                <a:solidFill>
                  <a:schemeClr val="tx1">
                    <a:lumMod val="85000"/>
                    <a:lumOff val="15000"/>
                  </a:schemeClr>
                </a:solidFill>
                <a:latin typeface="思源黑体 CN" panose="020B0500000000000000" charset="-122"/>
                <a:ea typeface="思源黑体 CN" panose="020B0500000000000000" charset="-122"/>
              </a:rPr>
              <a:t>消息来源</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sourceUrl</a:t>
            </a:r>
            <a:r>
              <a:rPr lang="en-US" altLang="zh-CN" dirty="0">
                <a:solidFill>
                  <a:schemeClr val="tx1">
                    <a:lumMod val="85000"/>
                    <a:lumOff val="15000"/>
                  </a:schemeClr>
                </a:solidFill>
                <a:latin typeface="思源黑体 CN" panose="020B0500000000000000" charset="-122"/>
                <a:ea typeface="思源黑体 CN" panose="020B0500000000000000" charset="-122"/>
              </a:rPr>
              <a:t>` varchar(225) </a:t>
            </a:r>
            <a:r>
              <a:rPr lang="zh-CN" altLang="en-US" dirty="0">
                <a:solidFill>
                  <a:schemeClr val="tx1">
                    <a:lumMod val="85000"/>
                    <a:lumOff val="15000"/>
                  </a:schemeClr>
                </a:solidFill>
                <a:latin typeface="思源黑体 CN" panose="020B0500000000000000" charset="-122"/>
                <a:ea typeface="思源黑体 CN" panose="020B0500000000000000" charset="-122"/>
              </a:rPr>
              <a:t>原文链接</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`image` varchar(512) </a:t>
            </a:r>
            <a:r>
              <a:rPr lang="zh-CN" altLang="en-US" dirty="0">
                <a:solidFill>
                  <a:schemeClr val="tx1">
                    <a:lumMod val="85000"/>
                    <a:lumOff val="15000"/>
                  </a:schemeClr>
                </a:solidFill>
                <a:latin typeface="思源黑体 CN" panose="020B0500000000000000" charset="-122"/>
                <a:ea typeface="思源黑体 CN" panose="020B0500000000000000" charset="-122"/>
              </a:rPr>
              <a:t>配图链接</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p:txBody>
      </p:sp>
      <p:sp>
        <p:nvSpPr>
          <p:cNvPr id="17" name="文本框 16"/>
          <p:cNvSpPr txBox="1"/>
          <p:nvPr/>
        </p:nvSpPr>
        <p:spPr>
          <a:xfrm>
            <a:off x="6581672" y="1097734"/>
            <a:ext cx="5353258" cy="4524315"/>
          </a:xfrm>
          <a:prstGeom prst="rect">
            <a:avLst/>
          </a:prstGeom>
          <a:noFill/>
        </p:spPr>
        <p:txBody>
          <a:bodyPr wrap="square">
            <a:spAutoFit/>
          </a:bodyPr>
          <a:lstStyle/>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research </a:t>
            </a:r>
            <a:r>
              <a:rPr lang="zh-CN" altLang="en-US" dirty="0">
                <a:solidFill>
                  <a:schemeClr val="tx1">
                    <a:lumMod val="85000"/>
                    <a:lumOff val="15000"/>
                  </a:schemeClr>
                </a:solidFill>
                <a:latin typeface="思源黑体 CN" panose="020B0500000000000000" charset="-122"/>
                <a:ea typeface="思源黑体 CN" panose="020B0500000000000000" charset="-122"/>
              </a:rPr>
              <a:t>研究</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int(11)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`title`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标题</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`summary` varchar(2000) </a:t>
            </a:r>
            <a:r>
              <a:rPr lang="zh-CN" altLang="en-US" dirty="0">
                <a:solidFill>
                  <a:schemeClr val="tx1">
                    <a:lumMod val="85000"/>
                    <a:lumOff val="15000"/>
                  </a:schemeClr>
                </a:solidFill>
                <a:latin typeface="思源黑体 CN" panose="020B0500000000000000" charset="-122"/>
                <a:ea typeface="思源黑体 CN" panose="020B0500000000000000" charset="-122"/>
              </a:rPr>
              <a:t>总结</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url</a:t>
            </a:r>
            <a:r>
              <a:rPr lang="en-US" altLang="zh-CN" dirty="0">
                <a:solidFill>
                  <a:schemeClr val="tx1">
                    <a:lumMod val="85000"/>
                    <a:lumOff val="15000"/>
                  </a:schemeClr>
                </a:solidFill>
                <a:latin typeface="思源黑体 CN" panose="020B0500000000000000" charset="-122"/>
                <a:ea typeface="思源黑体 CN" panose="020B0500000000000000" charset="-122"/>
              </a:rPr>
              <a:t>`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链接</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`date`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日期</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`image`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图片链接</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counter_save</a:t>
            </a:r>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zh-CN" altLang="en-US" dirty="0">
                <a:solidFill>
                  <a:schemeClr val="tx1">
                    <a:lumMod val="85000"/>
                    <a:lumOff val="15000"/>
                  </a:schemeClr>
                </a:solidFill>
                <a:latin typeface="思源黑体 CN" panose="020B0500000000000000" charset="-122"/>
                <a:ea typeface="思源黑体 CN" panose="020B0500000000000000" charset="-122"/>
              </a:rPr>
              <a:t>数据记录计数器</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save_name</a:t>
            </a:r>
            <a:r>
              <a:rPr lang="en-US" altLang="zh-CN" dirty="0">
                <a:solidFill>
                  <a:schemeClr val="tx1">
                    <a:lumMod val="85000"/>
                    <a:lumOff val="15000"/>
                  </a:schemeClr>
                </a:solidFill>
                <a:latin typeface="思源黑体 CN" panose="020B0500000000000000" charset="-122"/>
                <a:ea typeface="思源黑体 CN" panose="020B0500000000000000" charset="-122"/>
              </a:rPr>
              <a:t>` varchar(10) </a:t>
            </a:r>
            <a:r>
              <a:rPr lang="zh-CN" altLang="en-US" dirty="0">
                <a:solidFill>
                  <a:schemeClr val="tx1">
                    <a:lumMod val="85000"/>
                    <a:lumOff val="15000"/>
                  </a:schemeClr>
                </a:solidFill>
                <a:latin typeface="思源黑体 CN" panose="020B0500000000000000" charset="-122"/>
                <a:ea typeface="思源黑体 CN" panose="020B0500000000000000" charset="-122"/>
              </a:rPr>
              <a:t>计数器名 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save_value</a:t>
            </a:r>
            <a:r>
              <a:rPr lang="en-US" altLang="zh-CN" dirty="0">
                <a:solidFill>
                  <a:schemeClr val="tx1">
                    <a:lumMod val="85000"/>
                    <a:lumOff val="15000"/>
                  </a:schemeClr>
                </a:solidFill>
                <a:latin typeface="思源黑体 CN" panose="020B0500000000000000" charset="-122"/>
                <a:ea typeface="思源黑体 CN" panose="020B0500000000000000" charset="-122"/>
              </a:rPr>
              <a:t>` int(10) </a:t>
            </a:r>
            <a:r>
              <a:rPr lang="zh-CN" altLang="en-US" dirty="0">
                <a:solidFill>
                  <a:schemeClr val="tx1">
                    <a:lumMod val="85000"/>
                    <a:lumOff val="15000"/>
                  </a:schemeClr>
                </a:solidFill>
                <a:latin typeface="思源黑体 CN" panose="020B0500000000000000" charset="-122"/>
                <a:ea typeface="思源黑体 CN" panose="020B0500000000000000" charset="-122"/>
              </a:rPr>
              <a:t>计数器值</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目前存储了总访问量、当日访问量、最大访问量日期等数据。</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en-US" altLang="zh-CN" dirty="0">
              <a:solidFill>
                <a:schemeClr val="tx1">
                  <a:lumMod val="85000"/>
                  <a:lumOff val="15000"/>
                </a:schemeClr>
              </a:solidFill>
              <a:latin typeface="思源黑体 CN" panose="020B0500000000000000" charset="-122"/>
              <a:ea typeface="思源黑体 CN" panose="020B0500000000000000"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356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2.2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数据库设计</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1" name="文本框 10"/>
          <p:cNvSpPr txBox="1"/>
          <p:nvPr>
            <p:custDataLst>
              <p:tags r:id="rId2"/>
            </p:custDataLst>
          </p:nvPr>
        </p:nvSpPr>
        <p:spPr>
          <a:xfrm>
            <a:off x="336550" y="1875790"/>
            <a:ext cx="3611880" cy="460375"/>
          </a:xfrm>
          <a:prstGeom prst="rect">
            <a:avLst/>
          </a:prstGeom>
          <a:noFill/>
        </p:spPr>
        <p:txBody>
          <a:bodyPr wrap="square" rtlCol="0">
            <a:spAutoFit/>
          </a:bodyPr>
          <a:lstStyle/>
          <a:p>
            <a:pPr indent="457200" algn="ctr"/>
            <a:endParaRPr lang="zh-CN" altLang="en-US" sz="2400" dirty="0">
              <a:solidFill>
                <a:schemeClr val="tx1">
                  <a:lumMod val="85000"/>
                  <a:lumOff val="15000"/>
                </a:schemeClr>
              </a:solidFill>
              <a:latin typeface="思源黑体 CN" panose="020B0500000000000000" charset="-122"/>
              <a:ea typeface="思源黑体 CN" panose="020B0500000000000000" charset="-122"/>
            </a:endParaRPr>
          </a:p>
        </p:txBody>
      </p:sp>
      <p:sp>
        <p:nvSpPr>
          <p:cNvPr id="14" name="文本框 13"/>
          <p:cNvSpPr txBox="1"/>
          <p:nvPr/>
        </p:nvSpPr>
        <p:spPr>
          <a:xfrm>
            <a:off x="530860" y="1268205"/>
            <a:ext cx="9005026" cy="5355312"/>
          </a:xfrm>
          <a:prstGeom prst="rect">
            <a:avLst/>
          </a:prstGeom>
          <a:noFill/>
        </p:spPr>
        <p:txBody>
          <a:bodyPr wrap="square">
            <a:spAutoFit/>
          </a:bodyPr>
          <a:lstStyle/>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avg_new</a:t>
            </a:r>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zh-CN" altLang="en-US" dirty="0">
                <a:solidFill>
                  <a:schemeClr val="tx1">
                    <a:lumMod val="85000"/>
                    <a:lumOff val="15000"/>
                  </a:schemeClr>
                </a:solidFill>
                <a:latin typeface="思源黑体 CN" panose="020B0500000000000000" charset="-122"/>
                <a:ea typeface="思源黑体 CN" panose="020B0500000000000000" charset="-122"/>
              </a:rPr>
              <a:t>辐射量数据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`name`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地点名 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avg_value</a:t>
            </a:r>
            <a:r>
              <a:rPr lang="en-US" altLang="zh-CN" dirty="0">
                <a:solidFill>
                  <a:schemeClr val="tx1">
                    <a:lumMod val="85000"/>
                    <a:lumOff val="15000"/>
                  </a:schemeClr>
                </a:solidFill>
                <a:latin typeface="思源黑体 CN" panose="020B0500000000000000" charset="-122"/>
                <a:ea typeface="思源黑体 CN" panose="020B0500000000000000" charset="-122"/>
              </a:rPr>
              <a:t>` decimal(14, 4) </a:t>
            </a:r>
            <a:r>
              <a:rPr lang="zh-CN" altLang="en-US" dirty="0">
                <a:solidFill>
                  <a:schemeClr val="tx1">
                    <a:lumMod val="85000"/>
                    <a:lumOff val="15000"/>
                  </a:schemeClr>
                </a:solidFill>
                <a:latin typeface="思源黑体 CN" panose="020B0500000000000000" charset="-122"/>
                <a:ea typeface="思源黑体 CN" panose="020B0500000000000000" charset="-122"/>
              </a:rPr>
              <a:t>辐射量值</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nuclear_data</a:t>
            </a:r>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zh-CN" altLang="en-US" dirty="0">
                <a:solidFill>
                  <a:schemeClr val="tx1">
                    <a:lumMod val="85000"/>
                    <a:lumOff val="15000"/>
                  </a:schemeClr>
                </a:solidFill>
                <a:latin typeface="思源黑体 CN" panose="020B0500000000000000" charset="-122"/>
                <a:ea typeface="思源黑体 CN" panose="020B0500000000000000" charset="-122"/>
              </a:rPr>
              <a:t>全国空气吸收剂量率数据表</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nuclear_data_id</a:t>
            </a:r>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zh-CN" altLang="en-US" dirty="0">
                <a:solidFill>
                  <a:schemeClr val="tx1">
                    <a:lumMod val="85000"/>
                    <a:lumOff val="15000"/>
                  </a:schemeClr>
                </a:solidFill>
                <a:latin typeface="思源黑体 CN" panose="020B0500000000000000" charset="-122"/>
                <a:ea typeface="思源黑体 CN" panose="020B0500000000000000" charset="-122"/>
              </a:rPr>
              <a:t>数据表项</a:t>
            </a:r>
            <a:r>
              <a:rPr lang="en-US" altLang="zh-CN" dirty="0">
                <a:solidFill>
                  <a:schemeClr val="tx1">
                    <a:lumMod val="85000"/>
                    <a:lumOff val="15000"/>
                  </a:schemeClr>
                </a:solidFill>
                <a:latin typeface="思源黑体 CN" panose="020B0500000000000000" charset="-122"/>
                <a:ea typeface="思源黑体 CN" panose="020B0500000000000000" charset="-122"/>
              </a:rPr>
              <a:t>id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`name`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省份或核电站名称</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`location`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省级监测站或核电站下属监测站名称</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`value`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吸收剂量率值</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`date` date </a:t>
            </a:r>
            <a:r>
              <a:rPr lang="zh-CN" altLang="en-US" dirty="0">
                <a:solidFill>
                  <a:schemeClr val="tx1">
                    <a:lumMod val="85000"/>
                    <a:lumOff val="15000"/>
                  </a:schemeClr>
                </a:solidFill>
                <a:latin typeface="思源黑体 CN" panose="020B0500000000000000" charset="-122"/>
                <a:ea typeface="思源黑体 CN" panose="020B0500000000000000" charset="-122"/>
              </a:rPr>
              <a:t>监测日期</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parent_id</a:t>
            </a:r>
            <a:r>
              <a:rPr lang="en-US" altLang="zh-CN" dirty="0">
                <a:solidFill>
                  <a:schemeClr val="tx1">
                    <a:lumMod val="85000"/>
                    <a:lumOff val="15000"/>
                  </a:schemeClr>
                </a:solidFill>
                <a:latin typeface="思源黑体 CN" panose="020B0500000000000000" charset="-122"/>
                <a:ea typeface="思源黑体 CN" panose="020B0500000000000000" charset="-122"/>
              </a:rPr>
              <a:t>` varchar(15) </a:t>
            </a:r>
            <a:r>
              <a:rPr lang="zh-CN" altLang="en-US" dirty="0">
                <a:solidFill>
                  <a:schemeClr val="tx1">
                    <a:lumMod val="85000"/>
                    <a:lumOff val="15000"/>
                  </a:schemeClr>
                </a:solidFill>
                <a:latin typeface="思源黑体 CN" panose="020B0500000000000000" charset="-122"/>
                <a:ea typeface="思源黑体 CN" panose="020B0500000000000000" charset="-122"/>
              </a:rPr>
              <a:t>所属省份或核电站的</a:t>
            </a:r>
            <a:r>
              <a:rPr lang="en-US" altLang="zh-CN" dirty="0">
                <a:solidFill>
                  <a:schemeClr val="tx1">
                    <a:lumMod val="85000"/>
                    <a:lumOff val="15000"/>
                  </a:schemeClr>
                </a:solidFill>
                <a:latin typeface="思源黑体 CN" panose="020B0500000000000000" charset="-122"/>
                <a:ea typeface="思源黑体 CN" panose="020B0500000000000000" charset="-122"/>
              </a:rPr>
              <a:t>id</a:t>
            </a:r>
            <a:r>
              <a:rPr lang="zh-CN" altLang="en-US" dirty="0">
                <a:solidFill>
                  <a:schemeClr val="tx1">
                    <a:lumMod val="85000"/>
                    <a:lumOff val="15000"/>
                  </a:schemeClr>
                </a:solidFill>
                <a:latin typeface="思源黑体 CN" panose="020B0500000000000000" charset="-122"/>
                <a:ea typeface="思源黑体 CN" panose="020B0500000000000000" charset="-122"/>
              </a:rPr>
              <a:t>（即下方的</a:t>
            </a:r>
            <a:r>
              <a:rPr lang="en-US" altLang="zh-CN" dirty="0">
                <a:solidFill>
                  <a:schemeClr val="tx1">
                    <a:lumMod val="85000"/>
                    <a:lumOff val="15000"/>
                  </a:schemeClr>
                </a:solidFill>
                <a:latin typeface="思源黑体 CN" panose="020B0500000000000000" charset="-122"/>
                <a:ea typeface="思源黑体 CN" panose="020B0500000000000000" charset="-122"/>
              </a:rPr>
              <a:t>id</a:t>
            </a:r>
            <a:r>
              <a:rPr lang="zh-CN" altLang="en-US" dirty="0">
                <a:solidFill>
                  <a:schemeClr val="tx1">
                    <a:lumMod val="85000"/>
                    <a:lumOff val="15000"/>
                  </a:schemeClr>
                </a:solidFill>
                <a:latin typeface="思源黑体 CN" panose="020B0500000000000000" charset="-122"/>
                <a:ea typeface="思源黑体 CN" panose="020B0500000000000000" charset="-122"/>
              </a:rPr>
              <a:t>项）</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`type` varchar(5) </a:t>
            </a:r>
            <a:r>
              <a:rPr lang="zh-CN" altLang="en-US" dirty="0">
                <a:solidFill>
                  <a:schemeClr val="tx1">
                    <a:lumMod val="85000"/>
                    <a:lumOff val="15000"/>
                  </a:schemeClr>
                </a:solidFill>
                <a:latin typeface="思源黑体 CN" panose="020B0500000000000000" charset="-122"/>
                <a:ea typeface="思源黑体 CN" panose="020B0500000000000000" charset="-122"/>
              </a:rPr>
              <a:t>表项类型</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varchar(20) </a:t>
            </a:r>
            <a:r>
              <a:rPr lang="zh-CN" altLang="en-US" dirty="0">
                <a:solidFill>
                  <a:schemeClr val="tx1">
                    <a:lumMod val="85000"/>
                    <a:lumOff val="15000"/>
                  </a:schemeClr>
                </a:solidFill>
                <a:latin typeface="思源黑体 CN" panose="020B0500000000000000" charset="-122"/>
                <a:ea typeface="思源黑体 CN" panose="020B0500000000000000" charset="-122"/>
              </a:rPr>
              <a:t>所属省份或核电站的</a:t>
            </a:r>
            <a:r>
              <a:rPr lang="en-US" altLang="zh-CN" dirty="0">
                <a:solidFill>
                  <a:schemeClr val="tx1">
                    <a:lumMod val="85000"/>
                    <a:lumOff val="15000"/>
                  </a:schemeClr>
                </a:solidFill>
                <a:latin typeface="思源黑体 CN" panose="020B0500000000000000" charset="-122"/>
                <a:ea typeface="思源黑体 CN" panose="020B0500000000000000" charset="-122"/>
              </a:rPr>
              <a:t>id</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itemkey</a:t>
            </a:r>
            <a:r>
              <a:rPr lang="en-US" altLang="zh-CN" dirty="0">
                <a:solidFill>
                  <a:schemeClr val="tx1">
                    <a:lumMod val="85000"/>
                    <a:lumOff val="15000"/>
                  </a:schemeClr>
                </a:solidFill>
                <a:latin typeface="思源黑体 CN" panose="020B0500000000000000" charset="-122"/>
                <a:ea typeface="思源黑体 CN" panose="020B0500000000000000" charset="-122"/>
              </a:rPr>
              <a:t>` varchar(20) </a:t>
            </a:r>
            <a:r>
              <a:rPr lang="zh-CN" altLang="en-US" dirty="0">
                <a:solidFill>
                  <a:schemeClr val="tx1">
                    <a:lumMod val="85000"/>
                    <a:lumOff val="15000"/>
                  </a:schemeClr>
                </a:solidFill>
                <a:latin typeface="思源黑体 CN" panose="020B0500000000000000" charset="-122"/>
                <a:ea typeface="思源黑体 CN" panose="020B0500000000000000" charset="-122"/>
              </a:rPr>
              <a:t>数据所属监测站</a:t>
            </a:r>
            <a:r>
              <a:rPr lang="en-US" altLang="zh-CN" dirty="0">
                <a:solidFill>
                  <a:schemeClr val="tx1">
                    <a:lumMod val="85000"/>
                    <a:lumOff val="15000"/>
                  </a:schemeClr>
                </a:solidFill>
                <a:latin typeface="思源黑体 CN" panose="020B0500000000000000" charset="-122"/>
                <a:ea typeface="思源黑体 CN" panose="020B0500000000000000" charset="-122"/>
              </a:rPr>
              <a:t>id</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itemcode</a:t>
            </a:r>
            <a:r>
              <a:rPr lang="en-US" altLang="zh-CN" dirty="0">
                <a:solidFill>
                  <a:schemeClr val="tx1">
                    <a:lumMod val="85000"/>
                    <a:lumOff val="15000"/>
                  </a:schemeClr>
                </a:solidFill>
                <a:latin typeface="思源黑体 CN" panose="020B0500000000000000" charset="-122"/>
                <a:ea typeface="思源黑体 CN" panose="020B0500000000000000" charset="-122"/>
              </a:rPr>
              <a:t>` varchar(30) </a:t>
            </a:r>
            <a:r>
              <a:rPr lang="zh-CN" altLang="en-US" dirty="0">
                <a:solidFill>
                  <a:schemeClr val="tx1">
                    <a:lumMod val="85000"/>
                    <a:lumOff val="15000"/>
                  </a:schemeClr>
                </a:solidFill>
                <a:latin typeface="思源黑体 CN" panose="020B0500000000000000" charset="-122"/>
                <a:ea typeface="思源黑体 CN" panose="020B0500000000000000" charset="-122"/>
              </a:rPr>
              <a:t>检测数据对应编码，由网站给定</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itemname</a:t>
            </a:r>
            <a:r>
              <a:rPr lang="en-US" altLang="zh-CN" dirty="0">
                <a:solidFill>
                  <a:schemeClr val="tx1">
                    <a:lumMod val="85000"/>
                    <a:lumOff val="15000"/>
                  </a:schemeClr>
                </a:solidFill>
                <a:latin typeface="思源黑体 CN" panose="020B0500000000000000" charset="-122"/>
                <a:ea typeface="思源黑体 CN" panose="020B0500000000000000" charset="-122"/>
              </a:rPr>
              <a:t>` varchar(30) </a:t>
            </a:r>
            <a:r>
              <a:rPr lang="zh-CN" altLang="en-US" dirty="0">
                <a:solidFill>
                  <a:schemeClr val="tx1">
                    <a:lumMod val="85000"/>
                    <a:lumOff val="15000"/>
                  </a:schemeClr>
                </a:solidFill>
                <a:latin typeface="思源黑体 CN" panose="020B0500000000000000" charset="-122"/>
                <a:ea typeface="思源黑体 CN" panose="020B0500000000000000" charset="-122"/>
              </a:rPr>
              <a:t>检测数据名称</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`time` varchar(30) </a:t>
            </a:r>
            <a:r>
              <a:rPr lang="zh-CN" altLang="en-US" dirty="0">
                <a:solidFill>
                  <a:schemeClr val="tx1">
                    <a:lumMod val="85000"/>
                    <a:lumOff val="15000"/>
                  </a:schemeClr>
                </a:solidFill>
                <a:latin typeface="思源黑体 CN" panose="020B0500000000000000" charset="-122"/>
                <a:ea typeface="思源黑体 CN" panose="020B0500000000000000" charset="-122"/>
              </a:rPr>
              <a:t>数据上传时间</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356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2.2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数据库设计</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95943" y="1492579"/>
            <a:ext cx="6094324" cy="3970318"/>
          </a:xfrm>
          <a:prstGeom prst="rect">
            <a:avLst/>
          </a:prstGeom>
          <a:noFill/>
        </p:spPr>
        <p:txBody>
          <a:bodyPr wrap="square">
            <a:spAutoFit/>
          </a:bodyPr>
          <a:lstStyle/>
          <a:p>
            <a:pPr indent="457200"/>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video </a:t>
            </a:r>
            <a:r>
              <a:rPr lang="zh-CN" altLang="en-US" dirty="0">
                <a:solidFill>
                  <a:schemeClr val="tx1">
                    <a:lumMod val="85000"/>
                    <a:lumOff val="15000"/>
                  </a:schemeClr>
                </a:solidFill>
                <a:latin typeface="思源黑体 CN" panose="020B0500000000000000" charset="-122"/>
                <a:ea typeface="思源黑体 CN" panose="020B0500000000000000" charset="-122"/>
              </a:rPr>
              <a:t>视频</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video_id</a:t>
            </a:r>
            <a:r>
              <a:rPr lang="en-US" altLang="zh-CN" dirty="0">
                <a:solidFill>
                  <a:schemeClr val="tx1">
                    <a:lumMod val="85000"/>
                    <a:lumOff val="15000"/>
                  </a:schemeClr>
                </a:solidFill>
                <a:latin typeface="思源黑体 CN" panose="020B0500000000000000" charset="-122"/>
                <a:ea typeface="思源黑体 CN" panose="020B0500000000000000" charset="-122"/>
              </a:rPr>
              <a:t>` varchar(16) </a:t>
            </a:r>
            <a:r>
              <a:rPr lang="zh-CN" altLang="en-US" dirty="0">
                <a:solidFill>
                  <a:schemeClr val="tx1">
                    <a:lumMod val="85000"/>
                    <a:lumOff val="15000"/>
                  </a:schemeClr>
                </a:solidFill>
                <a:latin typeface="思源黑体 CN" panose="020B0500000000000000" charset="-122"/>
                <a:ea typeface="思源黑体 CN" panose="020B0500000000000000" charset="-122"/>
              </a:rPr>
              <a:t>视频</a:t>
            </a:r>
            <a:r>
              <a:rPr lang="en-US" altLang="zh-CN" dirty="0">
                <a:solidFill>
                  <a:schemeClr val="tx1">
                    <a:lumMod val="85000"/>
                    <a:lumOff val="15000"/>
                  </a:schemeClr>
                </a:solidFill>
                <a:latin typeface="思源黑体 CN" panose="020B0500000000000000" charset="-122"/>
                <a:ea typeface="思源黑体 CN" panose="020B0500000000000000" charset="-122"/>
              </a:rPr>
              <a:t>id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`title`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视频标题</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`description` text </a:t>
            </a:r>
            <a:r>
              <a:rPr lang="zh-CN" altLang="en-US" dirty="0">
                <a:solidFill>
                  <a:schemeClr val="tx1">
                    <a:lumMod val="85000"/>
                    <a:lumOff val="15000"/>
                  </a:schemeClr>
                </a:solidFill>
                <a:latin typeface="思源黑体 CN" panose="020B0500000000000000" charset="-122"/>
                <a:ea typeface="思源黑体 CN" panose="020B0500000000000000" charset="-122"/>
              </a:rPr>
              <a:t>视频描述</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`tags` varchar(512) </a:t>
            </a:r>
            <a:r>
              <a:rPr lang="zh-CN" altLang="en-US" dirty="0">
                <a:solidFill>
                  <a:schemeClr val="tx1">
                    <a:lumMod val="85000"/>
                    <a:lumOff val="15000"/>
                  </a:schemeClr>
                </a:solidFill>
                <a:latin typeface="思源黑体 CN" panose="020B0500000000000000" charset="-122"/>
                <a:ea typeface="思源黑体 CN" panose="020B0500000000000000" charset="-122"/>
              </a:rPr>
              <a:t>标签</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`status` int(11) </a:t>
            </a:r>
            <a:r>
              <a:rPr lang="zh-CN" altLang="en-US" dirty="0">
                <a:solidFill>
                  <a:schemeClr val="tx1">
                    <a:lumMod val="85000"/>
                    <a:lumOff val="15000"/>
                  </a:schemeClr>
                </a:solidFill>
                <a:latin typeface="思源黑体 CN" panose="020B0500000000000000" charset="-122"/>
                <a:ea typeface="思源黑体 CN" panose="020B0500000000000000" charset="-122"/>
              </a:rPr>
              <a:t>状态</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has_thumbnail</a:t>
            </a:r>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tinyint</a:t>
            </a:r>
            <a:r>
              <a:rPr lang="en-US" altLang="zh-CN" dirty="0">
                <a:solidFill>
                  <a:schemeClr val="tx1">
                    <a:lumMod val="85000"/>
                    <a:lumOff val="15000"/>
                  </a:schemeClr>
                </a:solidFill>
                <a:latin typeface="思源黑体 CN" panose="020B0500000000000000" charset="-122"/>
                <a:ea typeface="思源黑体 CN" panose="020B0500000000000000" charset="-122"/>
              </a:rPr>
              <a:t>(1) </a:t>
            </a:r>
            <a:r>
              <a:rPr lang="zh-CN" altLang="en-US" dirty="0">
                <a:solidFill>
                  <a:schemeClr val="tx1">
                    <a:lumMod val="85000"/>
                    <a:lumOff val="15000"/>
                  </a:schemeClr>
                </a:solidFill>
                <a:latin typeface="思源黑体 CN" panose="020B0500000000000000" charset="-122"/>
                <a:ea typeface="思源黑体 CN" panose="020B0500000000000000" charset="-122"/>
              </a:rPr>
              <a:t>点赞</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video_name</a:t>
            </a:r>
            <a:r>
              <a:rPr lang="en-US" altLang="zh-CN" dirty="0">
                <a:solidFill>
                  <a:schemeClr val="tx1">
                    <a:lumMod val="85000"/>
                    <a:lumOff val="15000"/>
                  </a:schemeClr>
                </a:solidFill>
                <a:latin typeface="思源黑体 CN" panose="020B0500000000000000" charset="-122"/>
                <a:ea typeface="思源黑体 CN" panose="020B0500000000000000" charset="-122"/>
              </a:rPr>
              <a:t>` varchar(255) </a:t>
            </a:r>
            <a:r>
              <a:rPr lang="zh-CN" altLang="en-US" dirty="0">
                <a:solidFill>
                  <a:schemeClr val="tx1">
                    <a:lumMod val="85000"/>
                    <a:lumOff val="15000"/>
                  </a:schemeClr>
                </a:solidFill>
                <a:latin typeface="思源黑体 CN" panose="020B0500000000000000" charset="-122"/>
                <a:ea typeface="思源黑体 CN" panose="020B0500000000000000" charset="-122"/>
              </a:rPr>
              <a:t>视频文件名</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created_at</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创建时间</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updated_at</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更新时间</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created_by</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创建者</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p:txBody>
      </p:sp>
      <p:sp>
        <p:nvSpPr>
          <p:cNvPr id="11" name="文本框 10"/>
          <p:cNvSpPr txBox="1"/>
          <p:nvPr/>
        </p:nvSpPr>
        <p:spPr>
          <a:xfrm>
            <a:off x="6096000" y="1769578"/>
            <a:ext cx="6094324" cy="3416320"/>
          </a:xfrm>
          <a:prstGeom prst="rect">
            <a:avLst/>
          </a:prstGeom>
          <a:noFill/>
        </p:spPr>
        <p:txBody>
          <a:bodyPr wrap="square">
            <a:spAutoFit/>
          </a:bodyPr>
          <a:lstStyle/>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video_like</a:t>
            </a:r>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zh-CN" altLang="en-US" dirty="0">
                <a:solidFill>
                  <a:schemeClr val="tx1">
                    <a:lumMod val="85000"/>
                    <a:lumOff val="15000"/>
                  </a:schemeClr>
                </a:solidFill>
                <a:latin typeface="思源黑体 CN" panose="020B0500000000000000" charset="-122"/>
                <a:ea typeface="思源黑体 CN" panose="020B0500000000000000" charset="-122"/>
              </a:rPr>
              <a:t>存储点赞情况</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int(11)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video_id</a:t>
            </a:r>
            <a:r>
              <a:rPr lang="en-US" altLang="zh-CN" dirty="0">
                <a:solidFill>
                  <a:schemeClr val="tx1">
                    <a:lumMod val="85000"/>
                    <a:lumOff val="15000"/>
                  </a:schemeClr>
                </a:solidFill>
                <a:latin typeface="思源黑体 CN" panose="020B0500000000000000" charset="-122"/>
                <a:ea typeface="思源黑体 CN" panose="020B0500000000000000" charset="-122"/>
              </a:rPr>
              <a:t>` varchar(16) </a:t>
            </a:r>
            <a:r>
              <a:rPr lang="zh-CN" altLang="en-US" dirty="0">
                <a:solidFill>
                  <a:schemeClr val="tx1">
                    <a:lumMod val="85000"/>
                    <a:lumOff val="15000"/>
                  </a:schemeClr>
                </a:solidFill>
                <a:latin typeface="思源黑体 CN" panose="020B0500000000000000" charset="-122"/>
                <a:ea typeface="思源黑体 CN" panose="020B0500000000000000" charset="-122"/>
              </a:rPr>
              <a:t>视频</a:t>
            </a:r>
            <a:r>
              <a:rPr lang="en-US" altLang="zh-CN" dirty="0">
                <a:solidFill>
                  <a:schemeClr val="tx1">
                    <a:lumMod val="85000"/>
                    <a:lumOff val="15000"/>
                  </a:schemeClr>
                </a:solidFill>
                <a:latin typeface="思源黑体 CN" panose="020B0500000000000000" charset="-122"/>
                <a:ea typeface="思源黑体 CN" panose="020B0500000000000000" charset="-122"/>
              </a:rPr>
              <a:t>id</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user_id</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用户</a:t>
            </a:r>
            <a:r>
              <a:rPr lang="en-US" altLang="zh-CN" dirty="0">
                <a:solidFill>
                  <a:schemeClr val="tx1">
                    <a:lumMod val="85000"/>
                    <a:lumOff val="15000"/>
                  </a:schemeClr>
                </a:solidFill>
                <a:latin typeface="思源黑体 CN" panose="020B0500000000000000" charset="-122"/>
                <a:ea typeface="思源黑体 CN" panose="020B0500000000000000" charset="-122"/>
              </a:rPr>
              <a:t>id</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created_at</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点赞时间</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video_view</a:t>
            </a:r>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zh-CN" altLang="en-US" dirty="0">
                <a:solidFill>
                  <a:schemeClr val="tx1">
                    <a:lumMod val="85000"/>
                    <a:lumOff val="15000"/>
                  </a:schemeClr>
                </a:solidFill>
                <a:latin typeface="思源黑体 CN" panose="020B0500000000000000" charset="-122"/>
                <a:ea typeface="思源黑体 CN" panose="020B0500000000000000" charset="-122"/>
              </a:rPr>
              <a:t>存储视频观看情况</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`id` int(11) </a:t>
            </a:r>
            <a:r>
              <a:rPr lang="zh-CN" altLang="en-US" dirty="0">
                <a:solidFill>
                  <a:schemeClr val="tx1">
                    <a:lumMod val="85000"/>
                    <a:lumOff val="15000"/>
                  </a:schemeClr>
                </a:solidFill>
                <a:latin typeface="思源黑体 CN" panose="020B0500000000000000" charset="-122"/>
                <a:ea typeface="思源黑体 CN" panose="020B0500000000000000" charset="-122"/>
              </a:rPr>
              <a:t>主键</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a:p>
            <a:pPr indent="457200"/>
            <a:r>
              <a:rPr lang="zh-CN" altLang="en-US" dirty="0">
                <a:solidFill>
                  <a:schemeClr val="tx1">
                    <a:lumMod val="85000"/>
                    <a:lumOff val="15000"/>
                  </a:schemeClr>
                </a:solidFill>
                <a:latin typeface="思源黑体 CN" panose="020B0500000000000000" charset="-122"/>
                <a:ea typeface="思源黑体 CN" panose="020B0500000000000000" charset="-122"/>
              </a:rPr>
              <a:t>  </a:t>
            </a:r>
            <a:r>
              <a:rPr lang="en-US" altLang="zh-CN" dirty="0">
                <a:solidFill>
                  <a:schemeClr val="tx1">
                    <a:lumMod val="85000"/>
                    <a:lumOff val="15000"/>
                  </a:schemeClr>
                </a:solidFill>
                <a:latin typeface="思源黑体 CN" panose="020B0500000000000000" charset="-122"/>
                <a:ea typeface="思源黑体 CN" panose="020B0500000000000000" charset="-122"/>
              </a:rPr>
              <a:t>`</a:t>
            </a:r>
            <a:r>
              <a:rPr lang="en-US" altLang="zh-CN" dirty="0" err="1">
                <a:solidFill>
                  <a:schemeClr val="tx1">
                    <a:lumMod val="85000"/>
                    <a:lumOff val="15000"/>
                  </a:schemeClr>
                </a:solidFill>
                <a:latin typeface="思源黑体 CN" panose="020B0500000000000000" charset="-122"/>
                <a:ea typeface="思源黑体 CN" panose="020B0500000000000000" charset="-122"/>
              </a:rPr>
              <a:t>video_id</a:t>
            </a:r>
            <a:r>
              <a:rPr lang="en-US" altLang="zh-CN" dirty="0">
                <a:solidFill>
                  <a:schemeClr val="tx1">
                    <a:lumMod val="85000"/>
                    <a:lumOff val="15000"/>
                  </a:schemeClr>
                </a:solidFill>
                <a:latin typeface="思源黑体 CN" panose="020B0500000000000000" charset="-122"/>
                <a:ea typeface="思源黑体 CN" panose="020B0500000000000000" charset="-122"/>
              </a:rPr>
              <a:t>` varchar(16) </a:t>
            </a:r>
            <a:r>
              <a:rPr lang="zh-CN" altLang="en-US" dirty="0">
                <a:solidFill>
                  <a:schemeClr val="tx1">
                    <a:lumMod val="85000"/>
                    <a:lumOff val="15000"/>
                  </a:schemeClr>
                </a:solidFill>
                <a:latin typeface="思源黑体 CN" panose="020B0500000000000000" charset="-122"/>
                <a:ea typeface="思源黑体 CN" panose="020B0500000000000000" charset="-122"/>
              </a:rPr>
              <a:t>视频</a:t>
            </a:r>
            <a:r>
              <a:rPr lang="en-US" altLang="zh-CN" dirty="0">
                <a:solidFill>
                  <a:schemeClr val="tx1">
                    <a:lumMod val="85000"/>
                    <a:lumOff val="15000"/>
                  </a:schemeClr>
                </a:solidFill>
                <a:latin typeface="思源黑体 CN" panose="020B0500000000000000" charset="-122"/>
                <a:ea typeface="思源黑体 CN" panose="020B0500000000000000" charset="-122"/>
              </a:rPr>
              <a:t>id</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user_id</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用户</a:t>
            </a:r>
            <a:r>
              <a:rPr lang="en-US" altLang="zh-CN" dirty="0">
                <a:solidFill>
                  <a:schemeClr val="tx1">
                    <a:lumMod val="85000"/>
                    <a:lumOff val="15000"/>
                  </a:schemeClr>
                </a:solidFill>
                <a:latin typeface="思源黑体 CN" panose="020B0500000000000000" charset="-122"/>
                <a:ea typeface="思源黑体 CN" panose="020B0500000000000000" charset="-122"/>
              </a:rPr>
              <a:t>id</a:t>
            </a:r>
            <a:endParaRPr lang="en-US" altLang="zh-CN" dirty="0">
              <a:solidFill>
                <a:schemeClr val="tx1">
                  <a:lumMod val="85000"/>
                  <a:lumOff val="15000"/>
                </a:schemeClr>
              </a:solidFill>
              <a:latin typeface="思源黑体 CN" panose="020B0500000000000000" charset="-122"/>
              <a:ea typeface="思源黑体 CN" panose="020B0500000000000000" charset="-122"/>
            </a:endParaRPr>
          </a:p>
          <a:p>
            <a:pPr indent="457200"/>
            <a:r>
              <a:rPr lang="en-US" altLang="zh-CN" dirty="0">
                <a:solidFill>
                  <a:schemeClr val="tx1">
                    <a:lumMod val="85000"/>
                    <a:lumOff val="15000"/>
                  </a:schemeClr>
                </a:solidFill>
                <a:latin typeface="思源黑体 CN" panose="020B0500000000000000" charset="-122"/>
                <a:ea typeface="思源黑体 CN" panose="020B0500000000000000" charset="-122"/>
              </a:rPr>
              <a:t>  `</a:t>
            </a:r>
            <a:r>
              <a:rPr lang="en-US" altLang="zh-CN" dirty="0" err="1">
                <a:solidFill>
                  <a:schemeClr val="tx1">
                    <a:lumMod val="85000"/>
                    <a:lumOff val="15000"/>
                  </a:schemeClr>
                </a:solidFill>
                <a:latin typeface="思源黑体 CN" panose="020B0500000000000000" charset="-122"/>
                <a:ea typeface="思源黑体 CN" panose="020B0500000000000000" charset="-122"/>
              </a:rPr>
              <a:t>created_at</a:t>
            </a:r>
            <a:r>
              <a:rPr lang="en-US" altLang="zh-CN" dirty="0">
                <a:solidFill>
                  <a:schemeClr val="tx1">
                    <a:lumMod val="85000"/>
                    <a:lumOff val="15000"/>
                  </a:schemeClr>
                </a:solidFill>
                <a:latin typeface="思源黑体 CN" panose="020B0500000000000000" charset="-122"/>
                <a:ea typeface="思源黑体 CN" panose="020B0500000000000000" charset="-122"/>
              </a:rPr>
              <a:t>` int(11) </a:t>
            </a:r>
            <a:r>
              <a:rPr lang="zh-CN" altLang="en-US" dirty="0">
                <a:solidFill>
                  <a:schemeClr val="tx1">
                    <a:lumMod val="85000"/>
                    <a:lumOff val="15000"/>
                  </a:schemeClr>
                </a:solidFill>
                <a:latin typeface="思源黑体 CN" panose="020B0500000000000000" charset="-122"/>
                <a:ea typeface="思源黑体 CN" panose="020B0500000000000000" charset="-122"/>
              </a:rPr>
              <a:t>观看时间</a:t>
            </a:r>
            <a:endParaRPr lang="zh-CN" altLang="en-US" dirty="0">
              <a:solidFill>
                <a:schemeClr val="tx1">
                  <a:lumMod val="85000"/>
                  <a:lumOff val="15000"/>
                </a:schemeClr>
              </a:solidFill>
              <a:latin typeface="思源黑体 CN" panose="020B0500000000000000" charset="-122"/>
              <a:ea typeface="思源黑体 CN" panose="020B0500000000000000"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1237" y="2571179"/>
            <a:ext cx="5889526" cy="1015663"/>
          </a:xfrm>
          <a:prstGeom prst="rect">
            <a:avLst/>
          </a:prstGeom>
          <a:noFill/>
          <a:effectLst/>
        </p:spPr>
        <p:txBody>
          <a:bodyPr wrap="square" rtlCol="0">
            <a:spAutoFit/>
          </a:bodyPr>
          <a:lstStyle/>
          <a:p>
            <a:pPr algn="dist"/>
            <a:r>
              <a:rPr lang="zh-CN" altLang="en-US" sz="6000" b="1" dirty="0">
                <a:solidFill>
                  <a:schemeClr val="tx1">
                    <a:lumMod val="85000"/>
                    <a:lumOff val="15000"/>
                  </a:schemeClr>
                </a:solidFill>
                <a:latin typeface="+mn-ea"/>
              </a:rPr>
              <a:t>项目实现</a:t>
            </a:r>
            <a:endParaRPr lang="zh-CN" altLang="en-US" sz="6000" b="1" dirty="0">
              <a:solidFill>
                <a:schemeClr val="tx1">
                  <a:lumMod val="85000"/>
                  <a:lumOff val="15000"/>
                </a:schemeClr>
              </a:solidFill>
              <a:latin typeface="+mn-ea"/>
            </a:endParaRPr>
          </a:p>
        </p:txBody>
      </p:sp>
      <p:cxnSp>
        <p:nvCxnSpPr>
          <p:cNvPr id="5" name="直接连接符 4"/>
          <p:cNvCxnSpPr/>
          <p:nvPr>
            <p:custDataLst>
              <p:tags r:id="rId1"/>
            </p:custDataLst>
          </p:nvPr>
        </p:nvCxnSpPr>
        <p:spPr>
          <a:xfrm>
            <a:off x="5768779" y="3646409"/>
            <a:ext cx="654442" cy="0"/>
          </a:xfrm>
          <a:prstGeom prst="line">
            <a:avLst/>
          </a:prstGeom>
          <a:ln w="25400">
            <a:solidFill>
              <a:srgbClr val="2B424A"/>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custDataLst>
              <p:tags r:id="rId2"/>
            </p:custDataLst>
          </p:nvPr>
        </p:nvSpPr>
        <p:spPr>
          <a:xfrm>
            <a:off x="5461000" y="3781425"/>
            <a:ext cx="1269365" cy="387985"/>
          </a:xfrm>
          <a:prstGeom prst="roundRect">
            <a:avLst>
              <a:gd name="adj" fmla="val 50000"/>
            </a:avLst>
          </a:prstGeom>
          <a:solidFill>
            <a:schemeClr val="tx1">
              <a:alpha val="94000"/>
            </a:schemeClr>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THREE</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93700"/>
            <a:ext cx="3489325"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3.1 </a:t>
            </a:r>
            <a:r>
              <a:rPr lang="zh-CN" altLang="en-US" sz="3200" b="1" dirty="0">
                <a:solidFill>
                  <a:schemeClr val="tx1">
                    <a:lumMod val="85000"/>
                    <a:lumOff val="15000"/>
                  </a:schemeClr>
                </a:solidFill>
                <a:latin typeface="+mn-ea"/>
              </a:rPr>
              <a:t>项目实现总览</a:t>
            </a:r>
            <a:endParaRPr lang="zh-CN" altLang="en-US" sz="3200" b="1" dirty="0">
              <a:solidFill>
                <a:schemeClr val="tx1">
                  <a:lumMod val="85000"/>
                  <a:lumOff val="15000"/>
                </a:schemeClr>
              </a:solidFill>
              <a:latin typeface="+mn-ea"/>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grpSp>
        <p:nvGrpSpPr>
          <p:cNvPr id="7" name="组合 6"/>
          <p:cNvGrpSpPr/>
          <p:nvPr/>
        </p:nvGrpSpPr>
        <p:grpSpPr>
          <a:xfrm>
            <a:off x="5252151" y="2718364"/>
            <a:ext cx="1687698" cy="1687972"/>
            <a:chOff x="4386515" y="2051594"/>
            <a:chExt cx="3418969" cy="3419527"/>
          </a:xfrm>
          <a:solidFill>
            <a:srgbClr val="2B424A"/>
          </a:solidFill>
        </p:grpSpPr>
        <p:sp>
          <p:nvSpPr>
            <p:cNvPr id="8" name="椭圆 6"/>
            <p:cNvSpPr/>
            <p:nvPr/>
          </p:nvSpPr>
          <p:spPr>
            <a:xfrm flipH="1" flipV="1">
              <a:off x="6165595" y="3582383"/>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chemeClr val="bg1"/>
                </a:solidFill>
                <a:effectLst/>
                <a:uLnTx/>
                <a:uFillTx/>
                <a:latin typeface="+mn-ea"/>
              </a:endParaRPr>
            </a:p>
          </p:txBody>
        </p:sp>
        <p:sp>
          <p:nvSpPr>
            <p:cNvPr id="9" name="椭圆 61"/>
            <p:cNvSpPr/>
            <p:nvPr/>
          </p:nvSpPr>
          <p:spPr>
            <a:xfrm flipH="1" flipV="1">
              <a:off x="4386515" y="3831007"/>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chemeClr val="bg1"/>
                </a:solidFill>
                <a:effectLst/>
                <a:uLnTx/>
                <a:uFillTx/>
                <a:latin typeface="+mn-ea"/>
              </a:endParaRPr>
            </a:p>
          </p:txBody>
        </p:sp>
        <p:sp>
          <p:nvSpPr>
            <p:cNvPr id="10" name="椭圆 6"/>
            <p:cNvSpPr/>
            <p:nvPr/>
          </p:nvSpPr>
          <p:spPr>
            <a:xfrm>
              <a:off x="4386515" y="2063656"/>
              <a:ext cx="1639889" cy="1888738"/>
            </a:xfrm>
            <a:custGeom>
              <a:avLst/>
              <a:gdLst/>
              <a:ahLst/>
              <a:cxnLst/>
              <a:rect l="l" t="t" r="r" b="b"/>
              <a:pathLst>
                <a:path w="1352978" h="1558290">
                  <a:moveTo>
                    <a:pt x="779145" y="0"/>
                  </a:moveTo>
                  <a:cubicBezTo>
                    <a:pt x="1007226" y="0"/>
                    <a:pt x="1212417" y="98002"/>
                    <a:pt x="1352978" y="255954"/>
                  </a:cubicBezTo>
                  <a:cubicBezTo>
                    <a:pt x="1230457" y="395537"/>
                    <a:pt x="1158327" y="578918"/>
                    <a:pt x="1158327" y="779145"/>
                  </a:cubicBezTo>
                  <a:cubicBezTo>
                    <a:pt x="1158327" y="979373"/>
                    <a:pt x="1230457" y="1162753"/>
                    <a:pt x="1352978" y="1302337"/>
                  </a:cubicBezTo>
                  <a:cubicBezTo>
                    <a:pt x="1212417" y="1460288"/>
                    <a:pt x="1007226" y="1558290"/>
                    <a:pt x="779145" y="1558290"/>
                  </a:cubicBezTo>
                  <a:cubicBezTo>
                    <a:pt x="348835" y="1558290"/>
                    <a:pt x="0" y="1209455"/>
                    <a:pt x="0" y="779145"/>
                  </a:cubicBezTo>
                  <a:cubicBezTo>
                    <a:pt x="0" y="611543"/>
                    <a:pt x="52919" y="456302"/>
                    <a:pt x="144162" y="330069"/>
                  </a:cubicBezTo>
                  <a:lnTo>
                    <a:pt x="109784" y="108908"/>
                  </a:lnTo>
                  <a:lnTo>
                    <a:pt x="331101" y="143310"/>
                  </a:lnTo>
                  <a:cubicBezTo>
                    <a:pt x="457190" y="52617"/>
                    <a:pt x="612023" y="0"/>
                    <a:pt x="779145" y="0"/>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dirty="0">
                <a:ln>
                  <a:noFill/>
                </a:ln>
                <a:solidFill>
                  <a:schemeClr val="bg1"/>
                </a:solidFill>
                <a:effectLst/>
                <a:uLnTx/>
                <a:uFillTx/>
                <a:latin typeface="+mn-ea"/>
              </a:endParaRPr>
            </a:p>
          </p:txBody>
        </p:sp>
        <p:sp>
          <p:nvSpPr>
            <p:cNvPr id="11" name="椭圆 61"/>
            <p:cNvSpPr/>
            <p:nvPr/>
          </p:nvSpPr>
          <p:spPr>
            <a:xfrm>
              <a:off x="5904673" y="2051594"/>
              <a:ext cx="1888738" cy="1640112"/>
            </a:xfrm>
            <a:custGeom>
              <a:avLst/>
              <a:gdLst/>
              <a:ahLst/>
              <a:cxnLst/>
              <a:rect l="l" t="t" r="r" b="b"/>
              <a:pathLst>
                <a:path w="1558290" h="1353163">
                  <a:moveTo>
                    <a:pt x="779145" y="0"/>
                  </a:moveTo>
                  <a:cubicBezTo>
                    <a:pt x="946584" y="0"/>
                    <a:pt x="1101686" y="52816"/>
                    <a:pt x="1227870" y="143872"/>
                  </a:cubicBezTo>
                  <a:lnTo>
                    <a:pt x="1452805" y="108907"/>
                  </a:lnTo>
                  <a:lnTo>
                    <a:pt x="1417746" y="334454"/>
                  </a:lnTo>
                  <a:cubicBezTo>
                    <a:pt x="1506649" y="460075"/>
                    <a:pt x="1558290" y="613579"/>
                    <a:pt x="1558290" y="779145"/>
                  </a:cubicBezTo>
                  <a:cubicBezTo>
                    <a:pt x="1558290" y="1007122"/>
                    <a:pt x="1460378" y="1212230"/>
                    <a:pt x="1302560" y="1352794"/>
                  </a:cubicBezTo>
                  <a:cubicBezTo>
                    <a:pt x="1163008" y="1230383"/>
                    <a:pt x="979715" y="1158329"/>
                    <a:pt x="779593" y="1158329"/>
                  </a:cubicBezTo>
                  <a:cubicBezTo>
                    <a:pt x="579261" y="1158329"/>
                    <a:pt x="395794" y="1230534"/>
                    <a:pt x="256179" y="1353163"/>
                  </a:cubicBezTo>
                  <a:cubicBezTo>
                    <a:pt x="98093" y="1212607"/>
                    <a:pt x="0" y="1007331"/>
                    <a:pt x="0" y="779145"/>
                  </a:cubicBezTo>
                  <a:cubicBezTo>
                    <a:pt x="0" y="348835"/>
                    <a:pt x="348835" y="0"/>
                    <a:pt x="779145" y="0"/>
                  </a:cubicBezTo>
                  <a:close/>
                </a:path>
              </a:pathLst>
            </a:custGeom>
            <a:gr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i="0" u="none" strike="noStrike" kern="0" cap="none" spc="0" normalizeH="0" baseline="0" noProof="0">
                <a:ln>
                  <a:noFill/>
                </a:ln>
                <a:solidFill>
                  <a:schemeClr val="bg1"/>
                </a:solidFill>
                <a:effectLst/>
                <a:uLnTx/>
                <a:uFillTx/>
                <a:latin typeface="+mn-ea"/>
              </a:endParaRPr>
            </a:p>
          </p:txBody>
        </p:sp>
      </p:grpSp>
      <p:sp>
        <p:nvSpPr>
          <p:cNvPr id="12" name="文本框 11"/>
          <p:cNvSpPr txBox="1"/>
          <p:nvPr/>
        </p:nvSpPr>
        <p:spPr>
          <a:xfrm>
            <a:off x="5449803" y="2964810"/>
            <a:ext cx="537029" cy="369332"/>
          </a:xfrm>
          <a:prstGeom prst="rect">
            <a:avLst/>
          </a:prstGeom>
          <a:noFill/>
        </p:spPr>
        <p:txBody>
          <a:bodyPr wrap="square" rtlCol="0">
            <a:spAutoFit/>
          </a:bodyPr>
          <a:lstStyle/>
          <a:p>
            <a:pPr algn="ctr"/>
            <a:r>
              <a:rPr lang="en-US" altLang="zh-CN" dirty="0">
                <a:solidFill>
                  <a:schemeClr val="bg1"/>
                </a:solidFill>
                <a:latin typeface="+mn-ea"/>
              </a:rPr>
              <a:t>01</a:t>
            </a:r>
            <a:endParaRPr lang="zh-CN" altLang="en-US" dirty="0">
              <a:solidFill>
                <a:schemeClr val="bg1"/>
              </a:solidFill>
              <a:latin typeface="+mn-ea"/>
            </a:endParaRPr>
          </a:p>
        </p:txBody>
      </p:sp>
      <p:sp>
        <p:nvSpPr>
          <p:cNvPr id="13" name="文本框 12"/>
          <p:cNvSpPr txBox="1"/>
          <p:nvPr/>
        </p:nvSpPr>
        <p:spPr>
          <a:xfrm>
            <a:off x="6237527" y="2964810"/>
            <a:ext cx="537029" cy="369332"/>
          </a:xfrm>
          <a:prstGeom prst="rect">
            <a:avLst/>
          </a:prstGeom>
          <a:noFill/>
        </p:spPr>
        <p:txBody>
          <a:bodyPr wrap="square" rtlCol="0">
            <a:spAutoFit/>
          </a:bodyPr>
          <a:lstStyle/>
          <a:p>
            <a:pPr algn="ctr"/>
            <a:r>
              <a:rPr lang="en-US" altLang="zh-CN" dirty="0">
                <a:solidFill>
                  <a:schemeClr val="bg1"/>
                </a:solidFill>
                <a:latin typeface="+mn-ea"/>
              </a:rPr>
              <a:t>02</a:t>
            </a:r>
            <a:endParaRPr lang="zh-CN" altLang="en-US" dirty="0">
              <a:solidFill>
                <a:schemeClr val="bg1"/>
              </a:solidFill>
              <a:latin typeface="+mn-ea"/>
            </a:endParaRPr>
          </a:p>
        </p:txBody>
      </p:sp>
      <p:sp>
        <p:nvSpPr>
          <p:cNvPr id="14" name="文本框 13"/>
          <p:cNvSpPr txBox="1"/>
          <p:nvPr/>
        </p:nvSpPr>
        <p:spPr>
          <a:xfrm>
            <a:off x="6237527" y="3763991"/>
            <a:ext cx="537029" cy="369332"/>
          </a:xfrm>
          <a:prstGeom prst="rect">
            <a:avLst/>
          </a:prstGeom>
          <a:noFill/>
        </p:spPr>
        <p:txBody>
          <a:bodyPr wrap="square" rtlCol="0">
            <a:spAutoFit/>
          </a:bodyPr>
          <a:lstStyle/>
          <a:p>
            <a:pPr algn="ctr"/>
            <a:r>
              <a:rPr lang="en-US" altLang="zh-CN" dirty="0">
                <a:solidFill>
                  <a:schemeClr val="bg1"/>
                </a:solidFill>
                <a:latin typeface="+mn-ea"/>
              </a:rPr>
              <a:t>04</a:t>
            </a:r>
            <a:endParaRPr lang="zh-CN" altLang="en-US" dirty="0">
              <a:solidFill>
                <a:schemeClr val="bg1"/>
              </a:solidFill>
              <a:latin typeface="+mn-ea"/>
            </a:endParaRPr>
          </a:p>
        </p:txBody>
      </p:sp>
      <p:sp>
        <p:nvSpPr>
          <p:cNvPr id="15" name="文本框 14"/>
          <p:cNvSpPr txBox="1"/>
          <p:nvPr/>
        </p:nvSpPr>
        <p:spPr>
          <a:xfrm>
            <a:off x="5449803" y="3763991"/>
            <a:ext cx="537029" cy="369332"/>
          </a:xfrm>
          <a:prstGeom prst="rect">
            <a:avLst/>
          </a:prstGeom>
          <a:noFill/>
        </p:spPr>
        <p:txBody>
          <a:bodyPr wrap="square" rtlCol="0">
            <a:spAutoFit/>
          </a:bodyPr>
          <a:lstStyle/>
          <a:p>
            <a:pPr algn="ctr"/>
            <a:r>
              <a:rPr lang="en-US" altLang="zh-CN" dirty="0">
                <a:solidFill>
                  <a:schemeClr val="bg1"/>
                </a:solidFill>
                <a:latin typeface="+mn-ea"/>
              </a:rPr>
              <a:t>03</a:t>
            </a:r>
            <a:endParaRPr lang="zh-CN" altLang="en-US" dirty="0">
              <a:solidFill>
                <a:schemeClr val="bg1"/>
              </a:solidFill>
              <a:latin typeface="+mn-ea"/>
            </a:endParaRPr>
          </a:p>
        </p:txBody>
      </p:sp>
      <p:sp>
        <p:nvSpPr>
          <p:cNvPr id="16" name="文本框 15"/>
          <p:cNvSpPr txBox="1"/>
          <p:nvPr/>
        </p:nvSpPr>
        <p:spPr>
          <a:xfrm>
            <a:off x="3023235" y="2171700"/>
            <a:ext cx="1560830" cy="398780"/>
          </a:xfrm>
          <a:prstGeom prst="rect">
            <a:avLst/>
          </a:prstGeom>
          <a:noFill/>
        </p:spPr>
        <p:txBody>
          <a:bodyPr wrap="square" rtlCol="0">
            <a:spAutoFit/>
          </a:bodyPr>
          <a:lstStyle/>
          <a:p>
            <a:r>
              <a:rPr lang="zh-CN" altLang="en-US" sz="2000" b="1" dirty="0">
                <a:latin typeface="+mn-ea"/>
              </a:rPr>
              <a:t>整体设计</a:t>
            </a:r>
            <a:endParaRPr lang="zh-CN" altLang="en-US" sz="2000" b="1" dirty="0">
              <a:latin typeface="+mn-ea"/>
            </a:endParaRPr>
          </a:p>
        </p:txBody>
      </p:sp>
      <p:sp>
        <p:nvSpPr>
          <p:cNvPr id="17" name="文本框 16"/>
          <p:cNvSpPr txBox="1"/>
          <p:nvPr/>
        </p:nvSpPr>
        <p:spPr>
          <a:xfrm>
            <a:off x="1154885" y="2570691"/>
            <a:ext cx="2865120" cy="1168400"/>
          </a:xfrm>
          <a:prstGeom prst="rect">
            <a:avLst/>
          </a:prstGeom>
          <a:noFill/>
        </p:spPr>
        <p:txBody>
          <a:bodyPr wrap="square" rtlCol="0">
            <a:spAutoFit/>
          </a:bodyPr>
          <a:lstStyle/>
          <a:p>
            <a:r>
              <a:rPr lang="zh-CN" altLang="en-US" sz="1400" dirty="0">
                <a:latin typeface="+mn-ea"/>
              </a:rPr>
              <a:t>本网页提供了一个简洁直观的动态导航栏、以及</a:t>
            </a:r>
            <a:r>
              <a:rPr lang="zh-CN" altLang="en-US" sz="1400" dirty="0">
                <a:latin typeface="+mn-ea"/>
                <a:sym typeface="+mn-ea"/>
              </a:rPr>
              <a:t>包含</a:t>
            </a:r>
            <a:r>
              <a:rPr lang="zh-CN" altLang="en-US" sz="1400" b="1" dirty="0">
                <a:solidFill>
                  <a:srgbClr val="FF0000"/>
                </a:solidFill>
                <a:latin typeface="+mn-ea"/>
                <a:sym typeface="+mn-ea"/>
              </a:rPr>
              <a:t>基于跑马灯的新闻导视</a:t>
            </a:r>
            <a:r>
              <a:rPr lang="zh-CN" altLang="en-US" sz="1400" dirty="0">
                <a:latin typeface="+mn-ea"/>
              </a:rPr>
              <a:t>的索引页，此外还提供了</a:t>
            </a:r>
            <a:r>
              <a:rPr lang="zh-CN" altLang="en-US" sz="1400" b="1" dirty="0">
                <a:solidFill>
                  <a:srgbClr val="FF0000"/>
                </a:solidFill>
                <a:latin typeface="+mn-ea"/>
              </a:rPr>
              <a:t>数据可视化动态地图、登录系统</a:t>
            </a:r>
            <a:r>
              <a:rPr lang="zh-CN" altLang="en-US" sz="1400" dirty="0">
                <a:latin typeface="+mn-ea"/>
              </a:rPr>
              <a:t>等等特色功能</a:t>
            </a:r>
            <a:endParaRPr lang="zh-CN" altLang="en-US" sz="1400" dirty="0">
              <a:latin typeface="+mn-ea"/>
            </a:endParaRPr>
          </a:p>
        </p:txBody>
      </p:sp>
      <p:sp>
        <p:nvSpPr>
          <p:cNvPr id="18" name="文本框 17"/>
          <p:cNvSpPr txBox="1"/>
          <p:nvPr/>
        </p:nvSpPr>
        <p:spPr>
          <a:xfrm>
            <a:off x="2031820" y="3959948"/>
            <a:ext cx="2225040" cy="398780"/>
          </a:xfrm>
          <a:prstGeom prst="rect">
            <a:avLst/>
          </a:prstGeom>
          <a:noFill/>
        </p:spPr>
        <p:txBody>
          <a:bodyPr wrap="square" rtlCol="0">
            <a:spAutoFit/>
          </a:bodyPr>
          <a:lstStyle/>
          <a:p>
            <a:pPr algn="r"/>
            <a:r>
              <a:rPr lang="zh-CN" altLang="en-US" sz="2000" b="1" dirty="0">
                <a:solidFill>
                  <a:schemeClr val="tx1">
                    <a:lumMod val="85000"/>
                    <a:lumOff val="15000"/>
                  </a:schemeClr>
                </a:solidFill>
                <a:latin typeface="+mn-ea"/>
              </a:rPr>
              <a:t>新闻、调研、关于</a:t>
            </a:r>
            <a:endParaRPr lang="zh-CN" altLang="en-US" sz="2000" b="1" dirty="0">
              <a:solidFill>
                <a:schemeClr val="tx1">
                  <a:lumMod val="85000"/>
                  <a:lumOff val="15000"/>
                </a:schemeClr>
              </a:solidFill>
              <a:latin typeface="+mn-ea"/>
            </a:endParaRPr>
          </a:p>
        </p:txBody>
      </p:sp>
      <p:sp>
        <p:nvSpPr>
          <p:cNvPr id="19" name="文本框 18"/>
          <p:cNvSpPr txBox="1"/>
          <p:nvPr/>
        </p:nvSpPr>
        <p:spPr>
          <a:xfrm>
            <a:off x="1154885" y="4365177"/>
            <a:ext cx="2865120" cy="1168400"/>
          </a:xfrm>
          <a:prstGeom prst="rect">
            <a:avLst/>
          </a:prstGeom>
          <a:noFill/>
        </p:spPr>
        <p:txBody>
          <a:bodyPr wrap="square" rtlCol="0">
            <a:spAutoFit/>
          </a:bodyPr>
          <a:lstStyle/>
          <a:p>
            <a:pPr algn="l"/>
            <a:r>
              <a:rPr lang="zh-CN" altLang="en-US" sz="1400" dirty="0">
                <a:solidFill>
                  <a:schemeClr val="tx1">
                    <a:lumMod val="85000"/>
                    <a:lumOff val="15000"/>
                  </a:schemeClr>
                </a:solidFill>
                <a:latin typeface="+mn-ea"/>
              </a:rPr>
              <a:t>我们借助于</a:t>
            </a:r>
            <a:r>
              <a:rPr lang="zh-CN" altLang="en-US" sz="1400" b="1" dirty="0">
                <a:solidFill>
                  <a:srgbClr val="FF0000"/>
                </a:solidFill>
                <a:latin typeface="+mn-ea"/>
              </a:rPr>
              <a:t>爬虫得到的详细数据</a:t>
            </a:r>
            <a:r>
              <a:rPr lang="zh-CN" altLang="en-US" sz="1400" dirty="0">
                <a:solidFill>
                  <a:schemeClr val="tx1">
                    <a:lumMod val="85000"/>
                    <a:lumOff val="15000"/>
                  </a:schemeClr>
                </a:solidFill>
                <a:latin typeface="+mn-ea"/>
              </a:rPr>
              <a:t>，制作了内容丰富的新闻和相关研究的页面，</a:t>
            </a:r>
            <a:r>
              <a:rPr lang="zh-CN" altLang="en-US" sz="1400" b="1" dirty="0">
                <a:solidFill>
                  <a:srgbClr val="FF0000"/>
                </a:solidFill>
                <a:latin typeface="+mn-ea"/>
              </a:rPr>
              <a:t>排版美观大方</a:t>
            </a:r>
            <a:r>
              <a:rPr lang="zh-CN" altLang="en-US" sz="1400" dirty="0">
                <a:solidFill>
                  <a:schemeClr val="tx1"/>
                </a:solidFill>
                <a:latin typeface="+mn-ea"/>
              </a:rPr>
              <a:t>。此外还提供了关于界面，并提供了</a:t>
            </a:r>
            <a:r>
              <a:rPr lang="zh-CN" altLang="en-US" sz="1400" b="1" dirty="0">
                <a:solidFill>
                  <a:srgbClr val="FF0000"/>
                </a:solidFill>
                <a:latin typeface="+mn-ea"/>
              </a:rPr>
              <a:t>反馈表单功能</a:t>
            </a:r>
            <a:r>
              <a:rPr lang="zh-CN" altLang="en-US" sz="1400" dirty="0">
                <a:solidFill>
                  <a:schemeClr val="tx1"/>
                </a:solidFill>
                <a:latin typeface="+mn-ea"/>
              </a:rPr>
              <a:t>，可以在后台显示。</a:t>
            </a:r>
            <a:endParaRPr lang="zh-CN" altLang="en-US" sz="1400" dirty="0">
              <a:solidFill>
                <a:schemeClr val="tx1"/>
              </a:solidFill>
              <a:latin typeface="+mn-ea"/>
            </a:endParaRPr>
          </a:p>
        </p:txBody>
      </p:sp>
      <p:sp>
        <p:nvSpPr>
          <p:cNvPr id="20" name="文本框 19"/>
          <p:cNvSpPr txBox="1"/>
          <p:nvPr/>
        </p:nvSpPr>
        <p:spPr>
          <a:xfrm>
            <a:off x="7213102" y="2216599"/>
            <a:ext cx="2225040" cy="398780"/>
          </a:xfrm>
          <a:prstGeom prst="rect">
            <a:avLst/>
          </a:prstGeom>
          <a:noFill/>
        </p:spPr>
        <p:txBody>
          <a:bodyPr wrap="square" rtlCol="0">
            <a:spAutoFit/>
          </a:bodyPr>
          <a:lstStyle/>
          <a:p>
            <a:pPr algn="r"/>
            <a:r>
              <a:rPr lang="zh-CN" altLang="en-US" sz="2000" b="1" dirty="0">
                <a:solidFill>
                  <a:schemeClr val="tx1">
                    <a:lumMod val="85000"/>
                    <a:lumOff val="15000"/>
                  </a:schemeClr>
                </a:solidFill>
                <a:latin typeface="+mn-ea"/>
              </a:rPr>
              <a:t>博客与评论</a:t>
            </a:r>
            <a:endParaRPr lang="zh-CN" altLang="en-US" sz="2000" b="1" dirty="0">
              <a:solidFill>
                <a:schemeClr val="tx1">
                  <a:lumMod val="85000"/>
                  <a:lumOff val="15000"/>
                </a:schemeClr>
              </a:solidFill>
              <a:latin typeface="+mn-ea"/>
            </a:endParaRPr>
          </a:p>
        </p:txBody>
      </p:sp>
      <p:sp>
        <p:nvSpPr>
          <p:cNvPr id="21" name="文本框 20"/>
          <p:cNvSpPr txBox="1"/>
          <p:nvPr/>
        </p:nvSpPr>
        <p:spPr>
          <a:xfrm>
            <a:off x="8184652" y="2648874"/>
            <a:ext cx="2865120" cy="1168400"/>
          </a:xfrm>
          <a:prstGeom prst="rect">
            <a:avLst/>
          </a:prstGeom>
          <a:noFill/>
        </p:spPr>
        <p:txBody>
          <a:bodyPr wrap="square" rtlCol="0">
            <a:spAutoFit/>
          </a:bodyPr>
          <a:lstStyle/>
          <a:p>
            <a:r>
              <a:rPr lang="zh-CN" sz="1400" dirty="0">
                <a:solidFill>
                  <a:schemeClr val="tx1">
                    <a:lumMod val="85000"/>
                    <a:lumOff val="15000"/>
                  </a:schemeClr>
                </a:solidFill>
                <a:latin typeface="+mn-ea"/>
              </a:rPr>
              <a:t>我们基于模板，实现了一个功能丰富的博客系统，能够</a:t>
            </a:r>
            <a:r>
              <a:rPr lang="zh-CN" sz="1400" b="1" dirty="0">
                <a:solidFill>
                  <a:srgbClr val="FF0000"/>
                </a:solidFill>
                <a:latin typeface="+mn-ea"/>
              </a:rPr>
              <a:t>发表</a:t>
            </a:r>
            <a:r>
              <a:rPr lang="zh-CN" sz="1400" dirty="0">
                <a:solidFill>
                  <a:schemeClr val="tx1">
                    <a:lumMod val="85000"/>
                    <a:lumOff val="15000"/>
                  </a:schemeClr>
                </a:solidFill>
                <a:latin typeface="+mn-ea"/>
              </a:rPr>
              <a:t>博客、</a:t>
            </a:r>
            <a:r>
              <a:rPr lang="zh-CN" sz="1400" b="1" dirty="0">
                <a:solidFill>
                  <a:srgbClr val="FF0000"/>
                </a:solidFill>
                <a:latin typeface="+mn-ea"/>
              </a:rPr>
              <a:t>评论</a:t>
            </a:r>
            <a:r>
              <a:rPr lang="zh-CN" sz="1400" dirty="0">
                <a:solidFill>
                  <a:schemeClr val="tx1">
                    <a:lumMod val="85000"/>
                    <a:lumOff val="15000"/>
                  </a:schemeClr>
                </a:solidFill>
                <a:latin typeface="+mn-ea"/>
              </a:rPr>
              <a:t>博客、</a:t>
            </a:r>
            <a:r>
              <a:rPr lang="zh-CN" sz="1400" dirty="0">
                <a:solidFill>
                  <a:schemeClr val="tx1"/>
                </a:solidFill>
                <a:latin typeface="+mn-ea"/>
              </a:rPr>
              <a:t>查看博客</a:t>
            </a:r>
            <a:r>
              <a:rPr lang="zh-CN" sz="1400" b="1" dirty="0">
                <a:solidFill>
                  <a:srgbClr val="FF0000"/>
                </a:solidFill>
                <a:latin typeface="+mn-ea"/>
              </a:rPr>
              <a:t>详情页</a:t>
            </a:r>
            <a:r>
              <a:rPr lang="zh-CN" sz="1400" dirty="0">
                <a:solidFill>
                  <a:schemeClr val="tx1">
                    <a:lumMod val="85000"/>
                    <a:lumOff val="15000"/>
                  </a:schemeClr>
                </a:solidFill>
                <a:latin typeface="+mn-ea"/>
              </a:rPr>
              <a:t>，还设计了博客</a:t>
            </a:r>
            <a:r>
              <a:rPr lang="zh-CN" sz="1400" b="1" dirty="0">
                <a:solidFill>
                  <a:srgbClr val="FF0000"/>
                </a:solidFill>
                <a:latin typeface="+mn-ea"/>
              </a:rPr>
              <a:t>分类</a:t>
            </a:r>
            <a:r>
              <a:rPr lang="zh-CN" sz="1400" dirty="0">
                <a:solidFill>
                  <a:schemeClr val="tx1">
                    <a:lumMod val="85000"/>
                    <a:lumOff val="15000"/>
                  </a:schemeClr>
                </a:solidFill>
                <a:latin typeface="+mn-ea"/>
              </a:rPr>
              <a:t>和博客</a:t>
            </a:r>
            <a:r>
              <a:rPr lang="zh-CN" sz="1400" b="1" dirty="0">
                <a:solidFill>
                  <a:srgbClr val="FF0000"/>
                </a:solidFill>
                <a:latin typeface="+mn-ea"/>
              </a:rPr>
              <a:t>热度推荐</a:t>
            </a:r>
            <a:r>
              <a:rPr lang="zh-CN" sz="1400" dirty="0">
                <a:solidFill>
                  <a:schemeClr val="tx1">
                    <a:lumMod val="85000"/>
                    <a:lumOff val="15000"/>
                  </a:schemeClr>
                </a:solidFill>
                <a:latin typeface="+mn-ea"/>
              </a:rPr>
              <a:t>功能，以及博客、评论内容后台</a:t>
            </a:r>
            <a:r>
              <a:rPr lang="zh-CN" sz="1400" b="1" dirty="0">
                <a:solidFill>
                  <a:srgbClr val="FF0000"/>
                </a:solidFill>
                <a:latin typeface="+mn-ea"/>
              </a:rPr>
              <a:t>审核</a:t>
            </a:r>
            <a:r>
              <a:rPr lang="zh-CN" sz="1400" dirty="0">
                <a:solidFill>
                  <a:schemeClr val="tx1">
                    <a:lumMod val="85000"/>
                    <a:lumOff val="15000"/>
                  </a:schemeClr>
                </a:solidFill>
                <a:latin typeface="+mn-ea"/>
              </a:rPr>
              <a:t>功能。</a:t>
            </a:r>
            <a:endParaRPr lang="zh-CN" sz="1400" dirty="0">
              <a:solidFill>
                <a:schemeClr val="tx1">
                  <a:lumMod val="85000"/>
                  <a:lumOff val="15000"/>
                </a:schemeClr>
              </a:solidFill>
              <a:latin typeface="+mn-ea"/>
            </a:endParaRPr>
          </a:p>
        </p:txBody>
      </p:sp>
      <p:sp>
        <p:nvSpPr>
          <p:cNvPr id="22" name="文本框 21"/>
          <p:cNvSpPr txBox="1"/>
          <p:nvPr/>
        </p:nvSpPr>
        <p:spPr>
          <a:xfrm>
            <a:off x="8015879" y="3938617"/>
            <a:ext cx="2225040" cy="398780"/>
          </a:xfrm>
          <a:prstGeom prst="rect">
            <a:avLst/>
          </a:prstGeom>
          <a:noFill/>
        </p:spPr>
        <p:txBody>
          <a:bodyPr wrap="square" rtlCol="0">
            <a:spAutoFit/>
          </a:bodyPr>
          <a:lstStyle/>
          <a:p>
            <a:r>
              <a:rPr lang="zh-CN" altLang="en-US" sz="2000" b="1" dirty="0">
                <a:solidFill>
                  <a:schemeClr val="tx1">
                    <a:lumMod val="85000"/>
                    <a:lumOff val="15000"/>
                  </a:schemeClr>
                </a:solidFill>
                <a:latin typeface="+mn-ea"/>
              </a:rPr>
              <a:t>视频</a:t>
            </a:r>
            <a:endParaRPr lang="zh-CN" altLang="en-US" sz="2000" b="1" dirty="0">
              <a:solidFill>
                <a:schemeClr val="tx1">
                  <a:lumMod val="85000"/>
                  <a:lumOff val="15000"/>
                </a:schemeClr>
              </a:solidFill>
              <a:latin typeface="+mn-ea"/>
            </a:endParaRPr>
          </a:p>
        </p:txBody>
      </p:sp>
      <p:sp>
        <p:nvSpPr>
          <p:cNvPr id="23" name="文本框 22"/>
          <p:cNvSpPr txBox="1"/>
          <p:nvPr/>
        </p:nvSpPr>
        <p:spPr>
          <a:xfrm>
            <a:off x="8246384" y="4339142"/>
            <a:ext cx="2865120" cy="1383665"/>
          </a:xfrm>
          <a:prstGeom prst="rect">
            <a:avLst/>
          </a:prstGeom>
          <a:noFill/>
        </p:spPr>
        <p:txBody>
          <a:bodyPr wrap="square" rtlCol="0">
            <a:spAutoFit/>
          </a:bodyPr>
          <a:lstStyle/>
          <a:p>
            <a:r>
              <a:rPr lang="zh-CN" altLang="en-US" sz="1400" dirty="0">
                <a:solidFill>
                  <a:schemeClr val="tx1">
                    <a:lumMod val="85000"/>
                    <a:lumOff val="15000"/>
                  </a:schemeClr>
                </a:solidFill>
                <a:latin typeface="+mn-ea"/>
              </a:rPr>
              <a:t>视频的功能实现是在博客的基础上，进一步扩展了功能，可以</a:t>
            </a:r>
            <a:r>
              <a:rPr lang="zh-CN" altLang="en-US" sz="1400" b="1" dirty="0">
                <a:solidFill>
                  <a:srgbClr val="FF0000"/>
                </a:solidFill>
                <a:latin typeface="+mn-ea"/>
              </a:rPr>
              <a:t>查看和评论</a:t>
            </a:r>
            <a:r>
              <a:rPr lang="zh-CN" altLang="en-US" sz="1400" dirty="0">
                <a:solidFill>
                  <a:schemeClr val="tx1">
                    <a:lumMod val="85000"/>
                    <a:lumOff val="15000"/>
                  </a:schemeClr>
                </a:solidFill>
                <a:latin typeface="+mn-ea"/>
              </a:rPr>
              <a:t>他人的视频，提供视频的</a:t>
            </a:r>
            <a:r>
              <a:rPr lang="zh-CN" altLang="en-US" sz="1400" b="1" dirty="0">
                <a:solidFill>
                  <a:srgbClr val="FF0000"/>
                </a:solidFill>
                <a:latin typeface="+mn-ea"/>
              </a:rPr>
              <a:t>搜索功能</a:t>
            </a:r>
            <a:r>
              <a:rPr lang="zh-CN" altLang="en-US" sz="1400" dirty="0">
                <a:solidFill>
                  <a:schemeClr val="tx1">
                    <a:lumMod val="85000"/>
                    <a:lumOff val="15000"/>
                  </a:schemeClr>
                </a:solidFill>
                <a:latin typeface="+mn-ea"/>
              </a:rPr>
              <a:t>，实现了用户自定义的视频</a:t>
            </a:r>
            <a:r>
              <a:rPr lang="zh-CN" altLang="en-US" sz="1400" b="1" dirty="0">
                <a:solidFill>
                  <a:srgbClr val="FF0000"/>
                </a:solidFill>
                <a:latin typeface="+mn-ea"/>
              </a:rPr>
              <a:t>上传、管理、更新</a:t>
            </a:r>
            <a:r>
              <a:rPr lang="zh-CN" altLang="en-US" sz="1400" dirty="0">
                <a:solidFill>
                  <a:schemeClr val="tx1">
                    <a:lumMod val="85000"/>
                    <a:lumOff val="15000"/>
                  </a:schemeClr>
                </a:solidFill>
                <a:latin typeface="+mn-ea"/>
              </a:rPr>
              <a:t>功能，并在后台增加维护和相关的</a:t>
            </a:r>
            <a:r>
              <a:rPr lang="zh-CN" altLang="en-US" sz="1400" b="1" dirty="0">
                <a:solidFill>
                  <a:srgbClr val="FF0000"/>
                </a:solidFill>
                <a:latin typeface="+mn-ea"/>
              </a:rPr>
              <a:t>审核</a:t>
            </a:r>
            <a:r>
              <a:rPr lang="zh-CN" altLang="en-US" sz="1400" dirty="0">
                <a:solidFill>
                  <a:schemeClr val="tx1">
                    <a:lumMod val="85000"/>
                    <a:lumOff val="15000"/>
                  </a:schemeClr>
                </a:solidFill>
                <a:latin typeface="+mn-ea"/>
              </a:rPr>
              <a:t>功能。</a:t>
            </a:r>
            <a:endParaRPr lang="zh-CN" altLang="en-US" sz="1400" dirty="0">
              <a:solidFill>
                <a:schemeClr val="tx1">
                  <a:lumMod val="85000"/>
                  <a:lumOff val="15000"/>
                </a:schemeClr>
              </a:solidFill>
              <a:latin typeface="+mn-ea"/>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8589" y="1244989"/>
            <a:ext cx="10534650" cy="3970318"/>
          </a:xfrm>
          <a:prstGeom prst="rect">
            <a:avLst/>
          </a:prstGeom>
          <a:noFill/>
        </p:spPr>
        <p:txBody>
          <a:bodyPr wrap="square" rtlCol="0">
            <a:spAutoFit/>
          </a:bodyPr>
          <a:lstStyle/>
          <a:p>
            <a:r>
              <a:rPr lang="zh-CN" altLang="en-US" sz="1800" b="1" dirty="0">
                <a:latin typeface="+mn-ea"/>
              </a:rPr>
              <a:t>导航栏与首页</a:t>
            </a:r>
            <a:endParaRPr lang="en-US" altLang="zh-CN" b="1" dirty="0">
              <a:latin typeface="+mn-ea"/>
            </a:endParaRPr>
          </a:p>
          <a:p>
            <a:r>
              <a:rPr lang="en-US" altLang="zh-CN" dirty="0">
                <a:latin typeface="+mn-ea"/>
              </a:rPr>
              <a:t>- </a:t>
            </a:r>
            <a:r>
              <a:rPr lang="zh-CN" altLang="en-US" dirty="0">
                <a:latin typeface="+mn-ea"/>
              </a:rPr>
              <a:t>本网页借助于前端的跑马灯呈现，为用户提供了一个良好的视觉体验，并借助于</a:t>
            </a:r>
            <a:r>
              <a:rPr lang="en-US" altLang="zh-CN" dirty="0">
                <a:latin typeface="+mn-ea"/>
              </a:rPr>
              <a:t>MVC</a:t>
            </a:r>
            <a:r>
              <a:rPr lang="zh-CN" altLang="en-US" dirty="0">
                <a:latin typeface="+mn-ea"/>
              </a:rPr>
              <a:t>三层功能的简单处理，能够从新闻数据库中获取最新的几篇文章作为主页面的展示。</a:t>
            </a:r>
            <a:endParaRPr lang="en-US" altLang="zh-CN" dirty="0">
              <a:latin typeface="+mn-ea"/>
            </a:endParaRPr>
          </a:p>
          <a:p>
            <a:r>
              <a:rPr lang="en-US" altLang="zh-CN" dirty="0">
                <a:latin typeface="+mn-ea"/>
              </a:rPr>
              <a:t>- </a:t>
            </a:r>
            <a:r>
              <a:rPr lang="zh-CN" altLang="en-US" dirty="0">
                <a:latin typeface="+mn-ea"/>
              </a:rPr>
              <a:t>主要包含文件：</a:t>
            </a:r>
            <a:r>
              <a:rPr lang="en-US" altLang="zh-CN" sz="1800" dirty="0">
                <a:latin typeface="+mn-ea"/>
              </a:rPr>
              <a:t>common/models/News</a:t>
            </a:r>
            <a:r>
              <a:rPr lang="zh-CN" altLang="en-US" sz="1800" dirty="0">
                <a:latin typeface="+mn-ea"/>
              </a:rPr>
              <a:t>，</a:t>
            </a:r>
            <a:r>
              <a:rPr lang="en-US" altLang="zh-CN" sz="1800" dirty="0">
                <a:latin typeface="+mn-ea"/>
              </a:rPr>
              <a:t>frontend/control/</a:t>
            </a:r>
            <a:r>
              <a:rPr lang="en-US" altLang="zh-CN" sz="1800" dirty="0" err="1">
                <a:latin typeface="+mn-ea"/>
              </a:rPr>
              <a:t>siteController</a:t>
            </a:r>
            <a:r>
              <a:rPr lang="zh-CN" altLang="en-US" sz="1800" dirty="0">
                <a:latin typeface="+mn-ea"/>
              </a:rPr>
              <a:t>，</a:t>
            </a:r>
            <a:r>
              <a:rPr lang="en-US" altLang="zh-CN" sz="1800" dirty="0">
                <a:latin typeface="+mn-ea"/>
              </a:rPr>
              <a:t>frontend/views/layouts</a:t>
            </a:r>
            <a:r>
              <a:rPr lang="zh-CN" altLang="en-US" sz="1800" dirty="0">
                <a:latin typeface="+mn-ea"/>
              </a:rPr>
              <a:t>中的全部内容、</a:t>
            </a:r>
            <a:r>
              <a:rPr lang="en-US" altLang="zh-CN" sz="1800" dirty="0">
                <a:latin typeface="+mn-ea"/>
              </a:rPr>
              <a:t>frontend/views/site/</a:t>
            </a:r>
            <a:r>
              <a:rPr lang="en-US" altLang="zh-CN" sz="1800" dirty="0" err="1">
                <a:latin typeface="+mn-ea"/>
              </a:rPr>
              <a:t>index.php</a:t>
            </a:r>
            <a:endParaRPr lang="en-US" altLang="zh-CN" sz="1800" dirty="0">
              <a:latin typeface="+mn-ea"/>
            </a:endParaRPr>
          </a:p>
          <a:p>
            <a:endParaRPr lang="en-US" altLang="zh-CN" dirty="0">
              <a:latin typeface="+mn-ea"/>
            </a:endParaRPr>
          </a:p>
          <a:p>
            <a:endParaRPr lang="en-US" altLang="zh-CN" sz="1800" dirty="0">
              <a:latin typeface="+mn-ea"/>
            </a:endParaRPr>
          </a:p>
          <a:p>
            <a:r>
              <a:rPr lang="zh-CN" altLang="en-US" sz="1800" b="1" dirty="0">
                <a:latin typeface="+mn-ea"/>
              </a:rPr>
              <a:t>数据可视化页面</a:t>
            </a:r>
            <a:r>
              <a:rPr lang="en-US" altLang="zh-CN" sz="1800" b="1" dirty="0">
                <a:latin typeface="+mn-ea"/>
              </a:rPr>
              <a:t>Map</a:t>
            </a:r>
            <a:r>
              <a:rPr lang="zh-CN" altLang="en-US" sz="1800" b="1" dirty="0">
                <a:latin typeface="+mn-ea"/>
              </a:rPr>
              <a:t>的实现</a:t>
            </a:r>
            <a:endParaRPr lang="en-US" altLang="zh-CN" sz="1800" b="1" dirty="0">
              <a:latin typeface="+mn-ea"/>
            </a:endParaRPr>
          </a:p>
          <a:p>
            <a:r>
              <a:rPr lang="en-US" altLang="zh-CN" b="1" dirty="0">
                <a:latin typeface="+mn-ea"/>
              </a:rPr>
              <a:t>- </a:t>
            </a:r>
            <a:r>
              <a:rPr lang="zh-CN" altLang="en-US" dirty="0">
                <a:effectLst/>
                <a:latin typeface="+mn-ea"/>
              </a:rPr>
              <a:t>我们还额外实现了基于全球实时最新的核辐射数据，构建相关了相关的动态可视化数据图，方便用户去查询今日的核辐射数据，了解国家核辐射挑战现状</a:t>
            </a:r>
            <a:endParaRPr lang="zh-CN" altLang="en-US" dirty="0">
              <a:effectLst/>
              <a:latin typeface="+mn-ea"/>
            </a:endParaRPr>
          </a:p>
          <a:p>
            <a:r>
              <a:rPr lang="en-US" altLang="zh-CN" sz="1800" dirty="0">
                <a:latin typeface="+mn-ea"/>
              </a:rPr>
              <a:t>- </a:t>
            </a:r>
            <a:r>
              <a:rPr lang="zh-CN" altLang="en-US" sz="1800" dirty="0">
                <a:latin typeface="+mn-ea"/>
              </a:rPr>
              <a:t>包含文件：</a:t>
            </a:r>
            <a:r>
              <a:rPr lang="en-US" altLang="zh-CN" dirty="0">
                <a:latin typeface="+mn-ea"/>
              </a:rPr>
              <a:t>common\controllers\</a:t>
            </a:r>
            <a:r>
              <a:rPr lang="en-US" altLang="zh-CN" dirty="0" err="1">
                <a:latin typeface="+mn-ea"/>
              </a:rPr>
              <a:t>MapController.php</a:t>
            </a:r>
            <a:r>
              <a:rPr lang="zh-CN" altLang="en-US" dirty="0">
                <a:latin typeface="+mn-ea"/>
              </a:rPr>
              <a:t>，</a:t>
            </a:r>
            <a:r>
              <a:rPr lang="en-US" altLang="zh-CN" dirty="0">
                <a:latin typeface="+mn-ea"/>
              </a:rPr>
              <a:t>frontend\controllers\</a:t>
            </a:r>
            <a:r>
              <a:rPr lang="en-US" altLang="zh-CN" dirty="0" err="1">
                <a:latin typeface="+mn-ea"/>
              </a:rPr>
              <a:t>MapController.php</a:t>
            </a:r>
            <a:r>
              <a:rPr lang="zh-CN" altLang="en-US" dirty="0">
                <a:latin typeface="+mn-ea"/>
              </a:rPr>
              <a:t>，</a:t>
            </a:r>
            <a:r>
              <a:rPr lang="en-US" altLang="zh-CN" dirty="0">
                <a:latin typeface="+mn-ea"/>
              </a:rPr>
              <a:t>frontend/views/site/</a:t>
            </a:r>
            <a:r>
              <a:rPr lang="en-US" altLang="zh-CN" dirty="0" err="1">
                <a:latin typeface="+mn-ea"/>
              </a:rPr>
              <a:t>map.php</a:t>
            </a:r>
            <a:r>
              <a:rPr lang="zh-CN" altLang="en-US" dirty="0">
                <a:latin typeface="+mn-ea"/>
              </a:rPr>
              <a:t>，</a:t>
            </a:r>
            <a:r>
              <a:rPr lang="en-US" altLang="zh-CN" dirty="0">
                <a:latin typeface="+mn-ea"/>
              </a:rPr>
              <a:t>frontend\web\</a:t>
            </a:r>
            <a:r>
              <a:rPr lang="en-US" altLang="zh-CN" dirty="0" err="1">
                <a:latin typeface="+mn-ea"/>
              </a:rPr>
              <a:t>js</a:t>
            </a:r>
            <a:r>
              <a:rPr lang="en-US" altLang="zh-CN" dirty="0">
                <a:latin typeface="+mn-ea"/>
              </a:rPr>
              <a:t>\plague-map.js</a:t>
            </a:r>
            <a:endParaRPr lang="en-US" altLang="zh-CN" dirty="0">
              <a:latin typeface="+mn-ea"/>
            </a:endParaRPr>
          </a:p>
          <a:p>
            <a:endParaRPr lang="en-US" altLang="zh-CN" sz="1800" b="1" dirty="0">
              <a:latin typeface="+mn-ea"/>
            </a:endParaRPr>
          </a:p>
          <a:p>
            <a:endParaRPr lang="zh-CN" altLang="en-US" dirty="0">
              <a:latin typeface="+mn-ea"/>
            </a:endParaRPr>
          </a:p>
        </p:txBody>
      </p:sp>
      <p:sp>
        <p:nvSpPr>
          <p:cNvPr id="7" name="矩形 6"/>
          <p:cNvSpPr/>
          <p:nvPr>
            <p:custDataLst>
              <p:tags r:id="rId1"/>
            </p:custDataLst>
          </p:nvPr>
        </p:nvSpPr>
        <p:spPr>
          <a:xfrm>
            <a:off x="322943" y="38302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sp>
        <p:nvSpPr>
          <p:cNvPr id="8" name="文本框 7"/>
          <p:cNvSpPr txBox="1"/>
          <p:nvPr>
            <p:custDataLst>
              <p:tags r:id="rId2"/>
            </p:custDataLst>
          </p:nvPr>
        </p:nvSpPr>
        <p:spPr>
          <a:xfrm>
            <a:off x="652780" y="289560"/>
            <a:ext cx="4696460" cy="583565"/>
          </a:xfrm>
          <a:prstGeom prst="rect">
            <a:avLst/>
          </a:prstGeom>
          <a:noFill/>
        </p:spPr>
        <p:txBody>
          <a:bodyPr wrap="square" rtlCol="0">
            <a:spAutoFit/>
          </a:bodyPr>
          <a:p>
            <a:r>
              <a:rPr lang="en-US" altLang="zh-CN" sz="3200" b="1" dirty="0">
                <a:solidFill>
                  <a:schemeClr val="tx1">
                    <a:lumMod val="85000"/>
                    <a:lumOff val="15000"/>
                  </a:schemeClr>
                </a:solidFill>
                <a:latin typeface="+mn-ea"/>
                <a:sym typeface="+mn-ea"/>
              </a:rPr>
              <a:t>3.2 </a:t>
            </a:r>
            <a:r>
              <a:rPr lang="zh-CN" altLang="en-US" sz="3200" b="1" dirty="0">
                <a:solidFill>
                  <a:schemeClr val="tx1">
                    <a:lumMod val="85000"/>
                    <a:lumOff val="15000"/>
                  </a:schemeClr>
                </a:solidFill>
                <a:latin typeface="+mn-ea"/>
                <a:sym typeface="+mn-ea"/>
              </a:rPr>
              <a:t>页面整体设计</a:t>
            </a:r>
            <a:r>
              <a:rPr lang="en-US" altLang="zh-CN" sz="3200" b="1" dirty="0">
                <a:solidFill>
                  <a:schemeClr val="tx1">
                    <a:lumMod val="85000"/>
                    <a:lumOff val="15000"/>
                  </a:schemeClr>
                </a:solidFill>
                <a:latin typeface="+mn-ea"/>
                <a:sym typeface="+mn-ea"/>
              </a:rPr>
              <a:t>-</a:t>
            </a:r>
            <a:r>
              <a:rPr lang="zh-CN" altLang="en-US" sz="3200" b="1" dirty="0">
                <a:solidFill>
                  <a:schemeClr val="tx1">
                    <a:lumMod val="85000"/>
                    <a:lumOff val="15000"/>
                  </a:schemeClr>
                </a:solidFill>
                <a:latin typeface="+mn-ea"/>
                <a:sym typeface="+mn-ea"/>
              </a:rPr>
              <a:t>首页</a:t>
            </a:r>
            <a:endParaRPr lang="en-US" altLang="zh-CN" sz="3200" b="1" dirty="0">
              <a:solidFill>
                <a:schemeClr val="tx1">
                  <a:lumMod val="85000"/>
                  <a:lumOff val="15000"/>
                </a:schemeClr>
              </a:solidFill>
              <a:latin typeface="+mn-ea"/>
            </a:endParaRPr>
          </a:p>
        </p:txBody>
      </p:sp>
      <p:sp>
        <p:nvSpPr>
          <p:cNvPr id="9" name="矩形 8"/>
          <p:cNvSpPr/>
          <p:nvPr>
            <p:custDataLst>
              <p:tags r:id="rId3"/>
            </p:custDataLst>
          </p:nvPr>
        </p:nvSpPr>
        <p:spPr>
          <a:xfrm>
            <a:off x="127000" y="38302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cxnSp>
        <p:nvCxnSpPr>
          <p:cNvPr id="10" name="直接连接符 9"/>
          <p:cNvCxnSpPr/>
          <p:nvPr>
            <p:custDataLst>
              <p:tags r:id="rId4"/>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19596" y="1230178"/>
            <a:ext cx="10534650" cy="2031325"/>
          </a:xfrm>
          <a:prstGeom prst="rect">
            <a:avLst/>
          </a:prstGeom>
          <a:noFill/>
        </p:spPr>
        <p:txBody>
          <a:bodyPr wrap="square" rtlCol="0">
            <a:spAutoFit/>
          </a:bodyPr>
          <a:lstStyle/>
          <a:p>
            <a:r>
              <a:rPr lang="en-US" altLang="zh-CN" b="1" dirty="0">
                <a:latin typeface="+mn-ea"/>
              </a:rPr>
              <a:t>Model</a:t>
            </a:r>
            <a:r>
              <a:rPr lang="zh-CN" altLang="en-US" b="1" dirty="0">
                <a:latin typeface="+mn-ea"/>
              </a:rPr>
              <a:t>：</a:t>
            </a:r>
            <a:r>
              <a:rPr lang="en-US" altLang="zh-CN" sz="1800" dirty="0">
                <a:latin typeface="+mn-ea"/>
                <a:cs typeface="Times New Roman" panose="02020603050405020304" pitchFamily="18" charset="0"/>
              </a:rPr>
              <a:t>common/models/News</a:t>
            </a:r>
            <a:endParaRPr lang="en-US" altLang="zh-CN" dirty="0">
              <a:latin typeface="+mn-ea"/>
            </a:endParaRPr>
          </a:p>
          <a:p>
            <a:pPr marL="800100" lvl="1" indent="-342900">
              <a:buAutoNum type="arabicPeriod"/>
            </a:pPr>
            <a:r>
              <a:rPr lang="zh-CN" altLang="en-US" sz="1800" dirty="0">
                <a:latin typeface="+mn-ea"/>
                <a:cs typeface="Times New Roman" panose="02020603050405020304" pitchFamily="18" charset="0"/>
              </a:rPr>
              <a:t>查询构建： 使用 </a:t>
            </a:r>
            <a:r>
              <a:rPr lang="en-US" altLang="zh-CN" sz="1800" dirty="0">
                <a:latin typeface="+mn-ea"/>
                <a:cs typeface="Times New Roman" panose="02020603050405020304" pitchFamily="18" charset="0"/>
              </a:rPr>
              <a:t>Yii2 </a:t>
            </a:r>
            <a:r>
              <a:rPr lang="zh-CN" altLang="en-US" sz="1800" dirty="0">
                <a:latin typeface="+mn-ea"/>
                <a:cs typeface="Times New Roman" panose="02020603050405020304" pitchFamily="18" charset="0"/>
              </a:rPr>
              <a:t>框架的 </a:t>
            </a:r>
            <a:r>
              <a:rPr lang="en-US" altLang="zh-CN" sz="1800" dirty="0" err="1">
                <a:latin typeface="+mn-ea"/>
                <a:cs typeface="Times New Roman" panose="02020603050405020304" pitchFamily="18" charset="0"/>
              </a:rPr>
              <a:t>ActiveRecord</a:t>
            </a:r>
            <a:r>
              <a:rPr lang="en-US" altLang="zh-CN" sz="1800" dirty="0">
                <a:latin typeface="+mn-ea"/>
                <a:cs typeface="Times New Roman" panose="02020603050405020304" pitchFamily="18" charset="0"/>
              </a:rPr>
              <a:t> </a:t>
            </a:r>
            <a:r>
              <a:rPr lang="zh-CN" altLang="en-US" sz="1800" dirty="0">
                <a:latin typeface="+mn-ea"/>
                <a:cs typeface="Times New Roman" panose="02020603050405020304" pitchFamily="18" charset="0"/>
              </a:rPr>
              <a:t>查询构建器（</a:t>
            </a:r>
            <a:r>
              <a:rPr lang="en-US" altLang="zh-CN" sz="1800" dirty="0">
                <a:latin typeface="+mn-ea"/>
                <a:cs typeface="Times New Roman" panose="02020603050405020304" pitchFamily="18" charset="0"/>
              </a:rPr>
              <a:t>News::find()</a:t>
            </a:r>
            <a:r>
              <a:rPr lang="zh-CN" altLang="en-US" sz="1800" dirty="0">
                <a:latin typeface="+mn-ea"/>
                <a:cs typeface="Times New Roman" panose="02020603050405020304" pitchFamily="18" charset="0"/>
              </a:rPr>
              <a:t>）创建一个查询，并通过 </a:t>
            </a:r>
            <a:r>
              <a:rPr lang="en-US" altLang="zh-CN" sz="1800" dirty="0">
                <a:latin typeface="+mn-ea"/>
                <a:cs typeface="Times New Roman" panose="02020603050405020304" pitchFamily="18" charset="0"/>
              </a:rPr>
              <a:t>latest() </a:t>
            </a:r>
            <a:r>
              <a:rPr lang="zh-CN" altLang="en-US" sz="1800" dirty="0">
                <a:latin typeface="+mn-ea"/>
                <a:cs typeface="Times New Roman" panose="02020603050405020304" pitchFamily="18" charset="0"/>
              </a:rPr>
              <a:t>方法将结果按照发布时间降序排序。</a:t>
            </a:r>
            <a:r>
              <a:rPr lang="zh-CN" altLang="en-US" dirty="0">
                <a:latin typeface="+mn-ea"/>
              </a:rPr>
              <a:t>实现搜索：精确查找，模糊查找</a:t>
            </a:r>
            <a:endParaRPr lang="en-US" altLang="zh-CN" dirty="0">
              <a:latin typeface="+mn-ea"/>
            </a:endParaRPr>
          </a:p>
          <a:p>
            <a:pPr marL="800100" lvl="1" indent="-342900">
              <a:buFontTx/>
              <a:buAutoNum type="arabicPeriod"/>
            </a:pPr>
            <a:r>
              <a:rPr lang="zh-CN" altLang="en-US" sz="1800" dirty="0">
                <a:latin typeface="+mn-ea"/>
                <a:cs typeface="Times New Roman" panose="02020603050405020304" pitchFamily="18" charset="0"/>
              </a:rPr>
              <a:t>分页处理：获取查询结果的总数，并使用 </a:t>
            </a:r>
            <a:r>
              <a:rPr lang="en-US" altLang="zh-CN" sz="1800" dirty="0">
                <a:latin typeface="+mn-ea"/>
                <a:cs typeface="Times New Roman" panose="02020603050405020304" pitchFamily="18" charset="0"/>
              </a:rPr>
              <a:t>Pagination </a:t>
            </a:r>
            <a:r>
              <a:rPr lang="zh-CN" altLang="en-US" sz="1800" dirty="0">
                <a:latin typeface="+mn-ea"/>
                <a:cs typeface="Times New Roman" panose="02020603050405020304" pitchFamily="18" charset="0"/>
              </a:rPr>
              <a:t>类初始化一个分页对象，设置每页显示的条目数。然后，通过 </a:t>
            </a:r>
            <a:r>
              <a:rPr lang="en-US" altLang="zh-CN" sz="1800" dirty="0">
                <a:latin typeface="+mn-ea"/>
                <a:cs typeface="Times New Roman" panose="02020603050405020304" pitchFamily="18" charset="0"/>
              </a:rPr>
              <a:t>offset </a:t>
            </a:r>
            <a:r>
              <a:rPr lang="zh-CN" altLang="en-US" sz="1800" dirty="0">
                <a:latin typeface="+mn-ea"/>
                <a:cs typeface="Times New Roman" panose="02020603050405020304" pitchFamily="18" charset="0"/>
              </a:rPr>
              <a:t>和 </a:t>
            </a:r>
            <a:r>
              <a:rPr lang="en-US" altLang="zh-CN" sz="1800" dirty="0">
                <a:latin typeface="+mn-ea"/>
                <a:cs typeface="Times New Roman" panose="02020603050405020304" pitchFamily="18" charset="0"/>
              </a:rPr>
              <a:t>limit </a:t>
            </a:r>
            <a:r>
              <a:rPr lang="zh-CN" altLang="en-US" sz="1800" dirty="0">
                <a:latin typeface="+mn-ea"/>
                <a:cs typeface="Times New Roman" panose="02020603050405020304" pitchFamily="18" charset="0"/>
              </a:rPr>
              <a:t>方法应用分页到查询，以获取当前页的新闻数据。</a:t>
            </a:r>
            <a:endParaRPr lang="en-US" altLang="zh-CN" sz="1800" dirty="0">
              <a:latin typeface="+mn-ea"/>
              <a:cs typeface="Times New Roman" panose="02020603050405020304" pitchFamily="18" charset="0"/>
            </a:endParaRPr>
          </a:p>
          <a:p>
            <a:pPr marL="800100" lvl="1" indent="-342900">
              <a:buFontTx/>
              <a:buAutoNum type="arabicPeriod"/>
            </a:pPr>
            <a:r>
              <a:rPr lang="zh-CN" altLang="en-US" sz="1800" dirty="0">
                <a:latin typeface="+mn-ea"/>
                <a:cs typeface="Times New Roman" panose="02020603050405020304" pitchFamily="18" charset="0"/>
              </a:rPr>
              <a:t>返回结果： 将获取到的新闻数据和分页信息封装到一个关联数组中，然后返回该数组作为结果。这样，调用该 </a:t>
            </a:r>
            <a:r>
              <a:rPr lang="en-US" altLang="zh-CN" sz="1800" dirty="0" err="1">
                <a:latin typeface="+mn-ea"/>
                <a:cs typeface="Times New Roman" panose="02020603050405020304" pitchFamily="18" charset="0"/>
              </a:rPr>
              <a:t>getAll</a:t>
            </a:r>
            <a:r>
              <a:rPr lang="en-US" altLang="zh-CN" sz="1800" dirty="0">
                <a:latin typeface="+mn-ea"/>
                <a:cs typeface="Times New Roman" panose="02020603050405020304" pitchFamily="18" charset="0"/>
              </a:rPr>
              <a:t> </a:t>
            </a:r>
            <a:r>
              <a:rPr lang="zh-CN" altLang="en-US" sz="1800" dirty="0">
                <a:latin typeface="+mn-ea"/>
                <a:cs typeface="Times New Roman" panose="02020603050405020304" pitchFamily="18" charset="0"/>
              </a:rPr>
              <a:t>方法的代码可以获取新闻数据和相关的分页信息来展示和处理分页功能。</a:t>
            </a:r>
            <a:endParaRPr lang="en-US" altLang="zh-CN" dirty="0">
              <a:latin typeface="+mn-ea"/>
            </a:endParaRPr>
          </a:p>
        </p:txBody>
      </p:sp>
      <p:sp>
        <p:nvSpPr>
          <p:cNvPr id="9" name="文本框 8"/>
          <p:cNvSpPr txBox="1"/>
          <p:nvPr/>
        </p:nvSpPr>
        <p:spPr>
          <a:xfrm>
            <a:off x="388745" y="3250389"/>
            <a:ext cx="10534650" cy="1477328"/>
          </a:xfrm>
          <a:prstGeom prst="rect">
            <a:avLst/>
          </a:prstGeom>
          <a:noFill/>
        </p:spPr>
        <p:txBody>
          <a:bodyPr wrap="square" rtlCol="0">
            <a:spAutoFit/>
          </a:bodyPr>
          <a:lstStyle/>
          <a:p>
            <a:r>
              <a:rPr lang="en-US" altLang="zh-CN" b="1" dirty="0">
                <a:latin typeface="+mn-ea"/>
              </a:rPr>
              <a:t>Controller</a:t>
            </a:r>
            <a:r>
              <a:rPr lang="zh-CN" altLang="en-US" dirty="0">
                <a:latin typeface="+mn-ea"/>
              </a:rPr>
              <a:t>：</a:t>
            </a:r>
            <a:r>
              <a:rPr lang="en-US" altLang="zh-CN" dirty="0">
                <a:latin typeface="+mn-ea"/>
              </a:rPr>
              <a:t> </a:t>
            </a:r>
            <a:r>
              <a:rPr lang="en-US" altLang="zh-CN" sz="1800" dirty="0">
                <a:latin typeface="+mn-ea"/>
                <a:cs typeface="Times New Roman" panose="02020603050405020304" pitchFamily="18" charset="0"/>
              </a:rPr>
              <a:t>frontend/control/</a:t>
            </a:r>
            <a:r>
              <a:rPr lang="en-US" altLang="zh-CN" sz="1800" dirty="0" err="1">
                <a:latin typeface="+mn-ea"/>
                <a:cs typeface="Times New Roman" panose="02020603050405020304" pitchFamily="18" charset="0"/>
              </a:rPr>
              <a:t>siteController</a:t>
            </a:r>
            <a:endParaRPr lang="en-US" altLang="zh-CN" sz="1800" dirty="0">
              <a:effectLst/>
              <a:latin typeface="+mn-ea"/>
              <a:cs typeface="Times New Roman" panose="02020603050405020304" pitchFamily="18" charset="0"/>
            </a:endParaRPr>
          </a:p>
          <a:p>
            <a:pPr lvl="1"/>
            <a:r>
              <a:rPr lang="zh-CN" altLang="en-US" sz="1800" dirty="0">
                <a:effectLst/>
                <a:latin typeface="+mn-ea"/>
                <a:cs typeface="Times New Roman" panose="02020603050405020304" pitchFamily="18" charset="0"/>
              </a:rPr>
              <a:t>该类起初为模板自带，我们对其进行了修改，增加了网页的切换的实现，对不同的行为跳转到不同的网页路由，并视情况选择对应的</a:t>
            </a:r>
            <a:r>
              <a:rPr lang="en-US" altLang="zh-CN" sz="1800" dirty="0">
                <a:effectLst/>
                <a:latin typeface="+mn-ea"/>
                <a:cs typeface="Times New Roman" panose="02020603050405020304" pitchFamily="18" charset="0"/>
              </a:rPr>
              <a:t>layout</a:t>
            </a:r>
            <a:r>
              <a:rPr lang="zh-CN" altLang="en-US" sz="1800" dirty="0">
                <a:effectLst/>
                <a:latin typeface="+mn-ea"/>
                <a:cs typeface="Times New Roman" panose="02020603050405020304" pitchFamily="18" charset="0"/>
              </a:rPr>
              <a:t>框架和传输所需的数据，这部分的数据传输则需要</a:t>
            </a:r>
            <a:r>
              <a:rPr lang="en-US" altLang="zh-CN" sz="1800" dirty="0">
                <a:effectLst/>
                <a:latin typeface="+mn-ea"/>
                <a:cs typeface="Times New Roman" panose="02020603050405020304" pitchFamily="18" charset="0"/>
              </a:rPr>
              <a:t>model</a:t>
            </a:r>
            <a:r>
              <a:rPr lang="zh-CN" altLang="en-US" sz="1800" dirty="0">
                <a:effectLst/>
                <a:latin typeface="+mn-ea"/>
                <a:cs typeface="Times New Roman" panose="02020603050405020304" pitchFamily="18" charset="0"/>
              </a:rPr>
              <a:t>的相关支持，以获取</a:t>
            </a:r>
            <a:r>
              <a:rPr lang="en-US" altLang="zh-CN" sz="1800" dirty="0">
                <a:effectLst/>
                <a:latin typeface="+mn-ea"/>
                <a:cs typeface="Times New Roman" panose="02020603050405020304" pitchFamily="18" charset="0"/>
              </a:rPr>
              <a:t>index</a:t>
            </a:r>
            <a:r>
              <a:rPr lang="zh-CN" altLang="en-US" sz="1800" dirty="0">
                <a:effectLst/>
                <a:latin typeface="+mn-ea"/>
                <a:cs typeface="Times New Roman" panose="02020603050405020304" pitchFamily="18" charset="0"/>
              </a:rPr>
              <a:t>网页所需要的最新的新闻。</a:t>
            </a:r>
            <a:endParaRPr lang="zh-CN" altLang="en-US" sz="1800" dirty="0">
              <a:effectLst/>
              <a:latin typeface="+mn-ea"/>
              <a:cs typeface="Times New Roman" panose="02020603050405020304" pitchFamily="18" charset="0"/>
            </a:endParaRPr>
          </a:p>
          <a:p>
            <a:pPr marL="800100" lvl="1" indent="-342900">
              <a:buFontTx/>
              <a:buAutoNum type="arabicPeriod"/>
            </a:pPr>
            <a:endParaRPr lang="zh-CN" altLang="en-US" dirty="0">
              <a:latin typeface="+mn-ea"/>
            </a:endParaRPr>
          </a:p>
        </p:txBody>
      </p:sp>
      <p:sp>
        <p:nvSpPr>
          <p:cNvPr id="10" name="文本框 9"/>
          <p:cNvSpPr txBox="1"/>
          <p:nvPr/>
        </p:nvSpPr>
        <p:spPr>
          <a:xfrm>
            <a:off x="388745" y="4565792"/>
            <a:ext cx="10534650" cy="2585323"/>
          </a:xfrm>
          <a:prstGeom prst="rect">
            <a:avLst/>
          </a:prstGeom>
          <a:noFill/>
        </p:spPr>
        <p:txBody>
          <a:bodyPr wrap="square" rtlCol="0">
            <a:spAutoFit/>
          </a:bodyPr>
          <a:lstStyle/>
          <a:p>
            <a:r>
              <a:rPr lang="en-US" altLang="zh-CN" b="1" dirty="0">
                <a:latin typeface="+mn-ea"/>
              </a:rPr>
              <a:t>View</a:t>
            </a:r>
            <a:r>
              <a:rPr lang="zh-CN" altLang="en-US" dirty="0">
                <a:latin typeface="+mn-ea"/>
              </a:rPr>
              <a:t>：</a:t>
            </a:r>
            <a:r>
              <a:rPr lang="en-US" altLang="zh-CN" sz="1800" dirty="0">
                <a:latin typeface="+mn-ea"/>
                <a:cs typeface="Times New Roman" panose="02020603050405020304" pitchFamily="18" charset="0"/>
              </a:rPr>
              <a:t>frontend/views/layouts</a:t>
            </a:r>
            <a:r>
              <a:rPr lang="zh-CN" altLang="en-US" sz="1800" dirty="0">
                <a:latin typeface="+mn-ea"/>
                <a:cs typeface="Times New Roman" panose="02020603050405020304" pitchFamily="18" charset="0"/>
              </a:rPr>
              <a:t>中的全部内容、</a:t>
            </a:r>
            <a:r>
              <a:rPr lang="en-US" altLang="zh-CN" sz="1800" dirty="0">
                <a:latin typeface="+mn-ea"/>
                <a:cs typeface="Times New Roman" panose="02020603050405020304" pitchFamily="18" charset="0"/>
              </a:rPr>
              <a:t>frontend/views/site/</a:t>
            </a:r>
            <a:r>
              <a:rPr lang="en-US" altLang="zh-CN" sz="1800" dirty="0" err="1">
                <a:latin typeface="+mn-ea"/>
                <a:cs typeface="Times New Roman" panose="02020603050405020304" pitchFamily="18" charset="0"/>
              </a:rPr>
              <a:t>index.php</a:t>
            </a:r>
            <a:endParaRPr lang="en-US" altLang="zh-CN" sz="1800" dirty="0">
              <a:latin typeface="+mn-ea"/>
              <a:cs typeface="Times New Roman" panose="02020603050405020304" pitchFamily="18" charset="0"/>
            </a:endParaRPr>
          </a:p>
          <a:p>
            <a:pPr marL="800100" lvl="1" indent="-342900">
              <a:buFontTx/>
              <a:buAutoNum type="arabicPeriod"/>
            </a:pPr>
            <a:r>
              <a:rPr lang="zh-CN" altLang="en-US" sz="1800" dirty="0">
                <a:latin typeface="+mn-ea"/>
                <a:cs typeface="Times New Roman" panose="02020603050405020304" pitchFamily="18" charset="0"/>
              </a:rPr>
              <a:t>在</a:t>
            </a:r>
            <a:r>
              <a:rPr lang="en-US" altLang="zh-CN" sz="1800" dirty="0" err="1">
                <a:latin typeface="+mn-ea"/>
                <a:cs typeface="Times New Roman" panose="02020603050405020304" pitchFamily="18" charset="0"/>
              </a:rPr>
              <a:t>header.php</a:t>
            </a:r>
            <a:r>
              <a:rPr lang="zh-CN" altLang="en-US" sz="1800" dirty="0">
                <a:latin typeface="+mn-ea"/>
                <a:cs typeface="Times New Roman" panose="02020603050405020304" pitchFamily="18" charset="0"/>
              </a:rPr>
              <a:t>中设计实现了一个兼顾注册登录功能的动态导航头，其主要使用路由去访问各个页面对应的</a:t>
            </a:r>
            <a:r>
              <a:rPr lang="en-US" altLang="zh-CN" sz="1800" dirty="0">
                <a:latin typeface="+mn-ea"/>
                <a:cs typeface="Times New Roman" panose="02020603050405020304" pitchFamily="18" charset="0"/>
              </a:rPr>
              <a:t>controller</a:t>
            </a:r>
            <a:r>
              <a:rPr lang="zh-CN" altLang="en-US" sz="1800" dirty="0">
                <a:latin typeface="+mn-ea"/>
                <a:cs typeface="Times New Roman" panose="02020603050405020304" pitchFamily="18" charset="0"/>
              </a:rPr>
              <a:t>控制函数，并通过应用主体的</a:t>
            </a:r>
            <a:r>
              <a:rPr lang="en-US" altLang="zh-CN" sz="1800" dirty="0">
                <a:latin typeface="+mn-ea"/>
                <a:cs typeface="Times New Roman" panose="02020603050405020304" pitchFamily="18" charset="0"/>
              </a:rPr>
              <a:t>user</a:t>
            </a:r>
            <a:r>
              <a:rPr lang="zh-CN" altLang="en-US" sz="1800" dirty="0">
                <a:latin typeface="+mn-ea"/>
                <a:cs typeface="Times New Roman" panose="02020603050405020304" pitchFamily="18" charset="0"/>
              </a:rPr>
              <a:t>属性去协助判断当前是否是已登录状态，如果是就不再显示注册和登录栏目</a:t>
            </a:r>
            <a:endParaRPr lang="zh-CN" altLang="en-US" sz="1800" dirty="0">
              <a:latin typeface="+mn-ea"/>
              <a:cs typeface="Times New Roman" panose="02020603050405020304" pitchFamily="18" charset="0"/>
            </a:endParaRPr>
          </a:p>
          <a:p>
            <a:pPr marL="800100" lvl="1" indent="-342900">
              <a:buFontTx/>
              <a:buAutoNum type="arabicPeriod"/>
            </a:pPr>
            <a:r>
              <a:rPr lang="zh-CN" altLang="en-US" dirty="0">
                <a:latin typeface="+mn-ea"/>
              </a:rPr>
              <a:t>针对需求不同</a:t>
            </a:r>
            <a:r>
              <a:rPr lang="en-US" altLang="zh-CN" dirty="0" err="1">
                <a:latin typeface="+mn-ea"/>
              </a:rPr>
              <a:t>css</a:t>
            </a:r>
            <a:r>
              <a:rPr lang="zh-CN" altLang="en-US" dirty="0">
                <a:latin typeface="+mn-ea"/>
              </a:rPr>
              <a:t>格式的不同页面，我们给出了不同的</a:t>
            </a:r>
            <a:r>
              <a:rPr lang="en-US" altLang="zh-CN" dirty="0">
                <a:latin typeface="+mn-ea"/>
              </a:rPr>
              <a:t>layout</a:t>
            </a:r>
            <a:r>
              <a:rPr lang="zh-CN" altLang="en-US" dirty="0">
                <a:latin typeface="+mn-ea"/>
              </a:rPr>
              <a:t>模板</a:t>
            </a:r>
            <a:r>
              <a:rPr lang="en-US" altLang="zh-CN" dirty="0">
                <a:latin typeface="+mn-ea"/>
              </a:rPr>
              <a:t>(</a:t>
            </a:r>
            <a:r>
              <a:rPr lang="zh-CN" altLang="en-US" dirty="0">
                <a:latin typeface="+mn-ea"/>
              </a:rPr>
              <a:t>默认使用</a:t>
            </a:r>
            <a:r>
              <a:rPr lang="en-US" altLang="zh-CN" dirty="0">
                <a:latin typeface="+mn-ea"/>
              </a:rPr>
              <a:t>main</a:t>
            </a:r>
            <a:r>
              <a:rPr lang="zh-CN" altLang="en-US" dirty="0">
                <a:latin typeface="+mn-ea"/>
              </a:rPr>
              <a:t>模板</a:t>
            </a:r>
            <a:r>
              <a:rPr lang="en-US" altLang="zh-CN" dirty="0">
                <a:latin typeface="+mn-ea"/>
              </a:rPr>
              <a:t>)</a:t>
            </a:r>
            <a:r>
              <a:rPr lang="zh-CN" altLang="en-US" dirty="0">
                <a:latin typeface="+mn-ea"/>
              </a:rPr>
              <a:t>，在其中启用这个</a:t>
            </a:r>
            <a:r>
              <a:rPr lang="en-US" altLang="zh-CN" dirty="0">
                <a:latin typeface="+mn-ea"/>
              </a:rPr>
              <a:t>header</a:t>
            </a:r>
            <a:r>
              <a:rPr lang="zh-CN" altLang="en-US" dirty="0">
                <a:latin typeface="+mn-ea"/>
              </a:rPr>
              <a:t>头，具体实现和</a:t>
            </a:r>
            <a:r>
              <a:rPr lang="en-US" altLang="zh-CN" dirty="0">
                <a:latin typeface="+mn-ea"/>
              </a:rPr>
              <a:t>advanced</a:t>
            </a:r>
            <a:r>
              <a:rPr lang="zh-CN" altLang="en-US" dirty="0">
                <a:latin typeface="+mn-ea"/>
              </a:rPr>
              <a:t>模板类似，这里我们不多赘述，如下所示即为</a:t>
            </a:r>
            <a:r>
              <a:rPr lang="en-US" altLang="zh-CN" dirty="0">
                <a:latin typeface="+mn-ea"/>
              </a:rPr>
              <a:t>index</a:t>
            </a:r>
            <a:r>
              <a:rPr lang="zh-CN" altLang="en-US" dirty="0">
                <a:latin typeface="+mn-ea"/>
              </a:rPr>
              <a:t>主页面所使用的模板框架及其调用的</a:t>
            </a:r>
            <a:r>
              <a:rPr lang="en-US" altLang="zh-CN" dirty="0" err="1">
                <a:latin typeface="+mn-ea"/>
              </a:rPr>
              <a:t>css</a:t>
            </a:r>
            <a:r>
              <a:rPr lang="zh-CN" altLang="en-US" dirty="0">
                <a:latin typeface="+mn-ea"/>
              </a:rPr>
              <a:t>属性</a:t>
            </a:r>
            <a:endParaRPr lang="zh-CN" altLang="en-US" dirty="0">
              <a:latin typeface="+mn-ea"/>
            </a:endParaRPr>
          </a:p>
          <a:p>
            <a:pPr marL="800100" lvl="1" indent="-342900">
              <a:buFontTx/>
              <a:buAutoNum type="arabicPeriod"/>
            </a:pPr>
            <a:endParaRPr lang="zh-CN" altLang="en-US" dirty="0">
              <a:latin typeface="+mn-ea"/>
            </a:endParaRPr>
          </a:p>
          <a:p>
            <a:pPr marL="800100" lvl="1" indent="-342900">
              <a:buFontTx/>
              <a:buAutoNum type="arabicPeriod"/>
            </a:pPr>
            <a:endParaRPr lang="zh-CN" altLang="en-US" dirty="0">
              <a:latin typeface="+mn-ea"/>
            </a:endParaRPr>
          </a:p>
        </p:txBody>
      </p:sp>
      <p:sp>
        <p:nvSpPr>
          <p:cNvPr id="13" name="矩形 12"/>
          <p:cNvSpPr/>
          <p:nvPr>
            <p:custDataLst>
              <p:tags r:id="rId1"/>
            </p:custDataLst>
          </p:nvPr>
        </p:nvSpPr>
        <p:spPr>
          <a:xfrm>
            <a:off x="202293" y="37032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sp>
        <p:nvSpPr>
          <p:cNvPr id="14" name="文本框 13"/>
          <p:cNvSpPr txBox="1"/>
          <p:nvPr>
            <p:custDataLst>
              <p:tags r:id="rId2"/>
            </p:custDataLst>
          </p:nvPr>
        </p:nvSpPr>
        <p:spPr>
          <a:xfrm>
            <a:off x="502285" y="370205"/>
            <a:ext cx="4696460" cy="583565"/>
          </a:xfrm>
          <a:prstGeom prst="rect">
            <a:avLst/>
          </a:prstGeom>
          <a:noFill/>
        </p:spPr>
        <p:txBody>
          <a:bodyPr wrap="square" rtlCol="0">
            <a:spAutoFit/>
          </a:bodyPr>
          <a:p>
            <a:r>
              <a:rPr lang="en-US" altLang="zh-CN" sz="3200" b="1" dirty="0">
                <a:solidFill>
                  <a:schemeClr val="tx1">
                    <a:lumMod val="85000"/>
                    <a:lumOff val="15000"/>
                  </a:schemeClr>
                </a:solidFill>
                <a:latin typeface="+mn-ea"/>
              </a:rPr>
              <a:t>3.2 </a:t>
            </a:r>
            <a:r>
              <a:rPr lang="zh-CN" altLang="en-US" sz="3200" b="1" dirty="0">
                <a:solidFill>
                  <a:schemeClr val="tx1">
                    <a:lumMod val="85000"/>
                    <a:lumOff val="15000"/>
                  </a:schemeClr>
                </a:solidFill>
                <a:latin typeface="+mn-ea"/>
              </a:rPr>
              <a:t>页面整体设计</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首页</a:t>
            </a:r>
            <a:endParaRPr lang="zh-CN" altLang="en-US" sz="3200" b="1" dirty="0">
              <a:solidFill>
                <a:schemeClr val="tx1">
                  <a:lumMod val="85000"/>
                  <a:lumOff val="15000"/>
                </a:schemeClr>
              </a:solidFill>
              <a:latin typeface="+mn-ea"/>
            </a:endParaRPr>
          </a:p>
        </p:txBody>
      </p:sp>
      <p:sp>
        <p:nvSpPr>
          <p:cNvPr id="15" name="矩形 14"/>
          <p:cNvSpPr/>
          <p:nvPr>
            <p:custDataLst>
              <p:tags r:id="rId3"/>
            </p:custDataLst>
          </p:nvPr>
        </p:nvSpPr>
        <p:spPr>
          <a:xfrm>
            <a:off x="6350" y="37032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cxnSp>
        <p:nvCxnSpPr>
          <p:cNvPr id="16" name="直接连接符 15"/>
          <p:cNvCxnSpPr/>
          <p:nvPr>
            <p:custDataLst>
              <p:tags r:id="rId4"/>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412159" y="2763019"/>
            <a:ext cx="2937349" cy="521970"/>
          </a:xfrm>
          <a:prstGeom prst="rect">
            <a:avLst/>
          </a:prstGeom>
          <a:noFill/>
          <a:effectLst/>
        </p:spPr>
        <p:txBody>
          <a:bodyPr wrap="square" rtlCol="0">
            <a:spAutoFit/>
          </a:bodyPr>
          <a:lstStyle/>
          <a:p>
            <a:pPr algn="dist"/>
            <a:r>
              <a:rPr lang="zh-CN" altLang="en-US" sz="2800" b="1" dirty="0">
                <a:solidFill>
                  <a:schemeClr val="tx1">
                    <a:lumMod val="85000"/>
                    <a:lumOff val="15000"/>
                  </a:schemeClr>
                </a:solidFill>
                <a:latin typeface="思源黑体 CN" panose="020B0500000000000000" charset="-122"/>
                <a:ea typeface="思源黑体 CN" panose="020B0500000000000000" charset="-122"/>
                <a:sym typeface="+mn-ea"/>
              </a:rPr>
              <a:t>项目背景</a:t>
            </a:r>
            <a:endParaRPr lang="zh-CN" altLang="en-US" sz="28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6" name="文本框 5"/>
          <p:cNvSpPr txBox="1"/>
          <p:nvPr/>
        </p:nvSpPr>
        <p:spPr>
          <a:xfrm>
            <a:off x="2412159" y="5033125"/>
            <a:ext cx="2937349" cy="521970"/>
          </a:xfrm>
          <a:prstGeom prst="rect">
            <a:avLst/>
          </a:prstGeom>
          <a:noFill/>
          <a:effectLst/>
        </p:spPr>
        <p:txBody>
          <a:bodyPr wrap="square" rtlCol="0">
            <a:spAutoFit/>
          </a:bodyPr>
          <a:lstStyle/>
          <a:p>
            <a:pPr algn="dist"/>
            <a:r>
              <a:rPr lang="zh-CN" altLang="en-US" sz="2800" b="1" dirty="0">
                <a:solidFill>
                  <a:schemeClr val="tx1">
                    <a:lumMod val="85000"/>
                    <a:lumOff val="15000"/>
                  </a:schemeClr>
                </a:solidFill>
                <a:latin typeface="思源黑体 CN" panose="020B0500000000000000" charset="-122"/>
                <a:ea typeface="思源黑体 CN" panose="020B0500000000000000" charset="-122"/>
              </a:rPr>
              <a:t>项目实现</a:t>
            </a:r>
            <a:endParaRPr lang="zh-CN" altLang="en-US" sz="28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8" name="椭圆 7"/>
          <p:cNvSpPr/>
          <p:nvPr/>
        </p:nvSpPr>
        <p:spPr>
          <a:xfrm>
            <a:off x="1647663" y="2677646"/>
            <a:ext cx="643774" cy="643774"/>
          </a:xfrm>
          <a:prstGeom prst="ellipse">
            <a:avLst/>
          </a:prstGeom>
          <a:solidFill>
            <a:srgbClr val="2B42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黑体 Normal" panose="020B0400000000000000" pitchFamily="34" charset="-122"/>
                <a:ea typeface="思源黑体 Normal" panose="020B0400000000000000" pitchFamily="34" charset="-122"/>
              </a:rPr>
              <a:t>01</a:t>
            </a:r>
            <a:endParaRPr lang="zh-CN" altLang="en-US" sz="1100" dirty="0">
              <a:solidFill>
                <a:schemeClr val="bg1"/>
              </a:solidFill>
              <a:latin typeface="思源黑体 Normal" panose="020B0400000000000000" pitchFamily="34" charset="-122"/>
              <a:ea typeface="思源黑体 Normal" panose="020B0400000000000000" pitchFamily="34" charset="-122"/>
            </a:endParaRPr>
          </a:p>
        </p:txBody>
      </p:sp>
      <p:sp>
        <p:nvSpPr>
          <p:cNvPr id="10" name="椭圆 9"/>
          <p:cNvSpPr/>
          <p:nvPr/>
        </p:nvSpPr>
        <p:spPr>
          <a:xfrm>
            <a:off x="1647663" y="4947752"/>
            <a:ext cx="643774" cy="643774"/>
          </a:xfrm>
          <a:prstGeom prst="ellipse">
            <a:avLst/>
          </a:prstGeom>
          <a:solidFill>
            <a:srgbClr val="2B42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黑体 Normal" panose="020B0400000000000000" pitchFamily="34" charset="-122"/>
                <a:ea typeface="思源黑体 Normal" panose="020B0400000000000000" pitchFamily="34" charset="-122"/>
              </a:rPr>
              <a:t>03</a:t>
            </a:r>
            <a:endParaRPr lang="zh-CN" altLang="en-US" sz="1100" dirty="0">
              <a:solidFill>
                <a:schemeClr val="bg1"/>
              </a:solidFill>
              <a:latin typeface="思源黑体 Normal" panose="020B0400000000000000" pitchFamily="34" charset="-122"/>
              <a:ea typeface="思源黑体 Normal" panose="020B0400000000000000" pitchFamily="34" charset="-122"/>
            </a:endParaRPr>
          </a:p>
        </p:txBody>
      </p:sp>
      <p:sp>
        <p:nvSpPr>
          <p:cNvPr id="11" name="椭圆 10"/>
          <p:cNvSpPr/>
          <p:nvPr/>
        </p:nvSpPr>
        <p:spPr>
          <a:xfrm>
            <a:off x="6854298" y="2677646"/>
            <a:ext cx="643774" cy="643774"/>
          </a:xfrm>
          <a:prstGeom prst="ellipse">
            <a:avLst/>
          </a:prstGeom>
          <a:solidFill>
            <a:srgbClr val="2B42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黑体 Normal" panose="020B0400000000000000" pitchFamily="34" charset="-122"/>
                <a:ea typeface="思源黑体 Normal" panose="020B0400000000000000" pitchFamily="34" charset="-122"/>
              </a:rPr>
              <a:t>04</a:t>
            </a:r>
            <a:endParaRPr lang="zh-CN" altLang="en-US" sz="1100" dirty="0">
              <a:solidFill>
                <a:schemeClr val="bg1"/>
              </a:solidFill>
              <a:latin typeface="思源黑体 Normal" panose="020B0400000000000000" pitchFamily="34" charset="-122"/>
              <a:ea typeface="思源黑体 Normal" panose="020B0400000000000000" pitchFamily="34" charset="-122"/>
            </a:endParaRPr>
          </a:p>
        </p:txBody>
      </p:sp>
      <p:sp>
        <p:nvSpPr>
          <p:cNvPr id="13" name="文本框 12"/>
          <p:cNvSpPr txBox="1"/>
          <p:nvPr/>
        </p:nvSpPr>
        <p:spPr>
          <a:xfrm>
            <a:off x="7618794" y="2763019"/>
            <a:ext cx="2937349" cy="521970"/>
          </a:xfrm>
          <a:prstGeom prst="rect">
            <a:avLst/>
          </a:prstGeom>
          <a:noFill/>
          <a:effectLst/>
        </p:spPr>
        <p:txBody>
          <a:bodyPr wrap="square" rtlCol="0">
            <a:spAutoFit/>
          </a:bodyPr>
          <a:lstStyle/>
          <a:p>
            <a:pPr algn="dist"/>
            <a:r>
              <a:rPr lang="zh-CN" altLang="en-US" sz="2800" b="1" dirty="0">
                <a:solidFill>
                  <a:schemeClr val="tx1">
                    <a:lumMod val="85000"/>
                    <a:lumOff val="15000"/>
                  </a:schemeClr>
                </a:solidFill>
                <a:latin typeface="思源黑体 CN" panose="020B0500000000000000" charset="-122"/>
                <a:ea typeface="思源黑体 CN" panose="020B0500000000000000" charset="-122"/>
                <a:sym typeface="+mn-ea"/>
              </a:rPr>
              <a:t>项目展示</a:t>
            </a:r>
            <a:endParaRPr lang="zh-CN" altLang="en-US" sz="2800" b="1" dirty="0">
              <a:solidFill>
                <a:schemeClr val="tx1">
                  <a:lumMod val="85000"/>
                  <a:lumOff val="15000"/>
                </a:schemeClr>
              </a:solidFill>
              <a:latin typeface="思源黑体 CN" panose="020B0500000000000000" charset="-122"/>
              <a:ea typeface="思源黑体 CN" panose="020B0500000000000000" charset="-122"/>
              <a:sym typeface="+mn-ea"/>
            </a:endParaRPr>
          </a:p>
        </p:txBody>
      </p:sp>
      <p:sp>
        <p:nvSpPr>
          <p:cNvPr id="14" name="文本框 13"/>
          <p:cNvSpPr txBox="1"/>
          <p:nvPr/>
        </p:nvSpPr>
        <p:spPr>
          <a:xfrm>
            <a:off x="4802248" y="1419217"/>
            <a:ext cx="2590769" cy="830997"/>
          </a:xfrm>
          <a:prstGeom prst="rect">
            <a:avLst/>
          </a:prstGeom>
          <a:noFill/>
          <a:effectLst/>
        </p:spPr>
        <p:txBody>
          <a:bodyPr wrap="square" rtlCol="0">
            <a:spAutoFit/>
          </a:bodyPr>
          <a:lstStyle/>
          <a:p>
            <a:pPr algn="dist"/>
            <a:r>
              <a:rPr lang="zh-CN" altLang="en-US" sz="4800" dirty="0">
                <a:solidFill>
                  <a:schemeClr val="tx1">
                    <a:lumMod val="85000"/>
                    <a:lumOff val="15000"/>
                  </a:schemeClr>
                </a:solidFill>
                <a:latin typeface="思源黑体 CN" panose="020B0500000000000000" charset="-122"/>
                <a:ea typeface="思源黑体 CN" panose="020B0500000000000000" charset="-122"/>
              </a:rPr>
              <a:t>目录</a:t>
            </a:r>
            <a:endParaRPr lang="zh-CN" altLang="en-US" sz="4800" dirty="0">
              <a:solidFill>
                <a:schemeClr val="tx1">
                  <a:lumMod val="85000"/>
                  <a:lumOff val="15000"/>
                </a:schemeClr>
              </a:solidFill>
              <a:latin typeface="思源黑体 CN" panose="020B0500000000000000" charset="-122"/>
              <a:ea typeface="思源黑体 CN" panose="020B0500000000000000" charset="-122"/>
            </a:endParaRPr>
          </a:p>
        </p:txBody>
      </p:sp>
      <p:sp>
        <p:nvSpPr>
          <p:cNvPr id="15" name="文本框 14"/>
          <p:cNvSpPr txBox="1"/>
          <p:nvPr/>
        </p:nvSpPr>
        <p:spPr>
          <a:xfrm>
            <a:off x="4869131" y="1109467"/>
            <a:ext cx="2453738" cy="338554"/>
          </a:xfrm>
          <a:prstGeom prst="rect">
            <a:avLst/>
          </a:prstGeom>
          <a:noFill/>
          <a:effectLst/>
        </p:spPr>
        <p:txBody>
          <a:bodyPr wrap="square" rtlCol="0">
            <a:spAutoFit/>
          </a:bodyPr>
          <a:lstStyle/>
          <a:p>
            <a:pPr algn="dist"/>
            <a:r>
              <a:rPr lang="en-US" altLang="zh-CN" sz="1600" dirty="0">
                <a:solidFill>
                  <a:schemeClr val="tx1">
                    <a:lumMod val="85000"/>
                    <a:lumOff val="15000"/>
                  </a:schemeClr>
                </a:solidFill>
                <a:latin typeface="思源黑体 Normal" panose="020B0400000000000000" pitchFamily="34" charset="-122"/>
                <a:ea typeface="思源黑体 Normal" panose="020B0400000000000000" pitchFamily="34" charset="-122"/>
              </a:rPr>
              <a:t>CONTENT</a:t>
            </a:r>
            <a:endParaRPr lang="zh-CN" altLang="en-US" sz="16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3" name="文本框 2"/>
          <p:cNvSpPr txBox="1"/>
          <p:nvPr/>
        </p:nvSpPr>
        <p:spPr>
          <a:xfrm>
            <a:off x="2412159" y="3898072"/>
            <a:ext cx="2937349" cy="521970"/>
          </a:xfrm>
          <a:prstGeom prst="rect">
            <a:avLst/>
          </a:prstGeom>
          <a:noFill/>
          <a:effectLst/>
        </p:spPr>
        <p:txBody>
          <a:bodyPr wrap="square" rtlCol="0">
            <a:spAutoFit/>
          </a:bodyPr>
          <a:lstStyle/>
          <a:p>
            <a:pPr algn="dist"/>
            <a:r>
              <a:rPr lang="zh-CN" altLang="en-US" sz="2800" b="1" dirty="0">
                <a:solidFill>
                  <a:schemeClr val="tx1">
                    <a:lumMod val="85000"/>
                    <a:lumOff val="15000"/>
                  </a:schemeClr>
                </a:solidFill>
                <a:latin typeface="思源黑体 CN" panose="020B0500000000000000" charset="-122"/>
                <a:ea typeface="思源黑体 CN" panose="020B0500000000000000" charset="-122"/>
              </a:rPr>
              <a:t>项目</a:t>
            </a:r>
            <a:r>
              <a:rPr lang="zh-CN" altLang="en-US" sz="2800" b="1" dirty="0">
                <a:solidFill>
                  <a:schemeClr val="tx1">
                    <a:lumMod val="85000"/>
                    <a:lumOff val="15000"/>
                  </a:schemeClr>
                </a:solidFill>
                <a:latin typeface="思源黑体 CN" panose="020B0500000000000000" charset="-122"/>
                <a:ea typeface="思源黑体 CN" panose="020B0500000000000000" charset="-122"/>
                <a:sym typeface="+mn-ea"/>
              </a:rPr>
              <a:t>设计</a:t>
            </a:r>
            <a:endParaRPr lang="zh-CN" altLang="en-US" sz="28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椭圆 4"/>
          <p:cNvSpPr/>
          <p:nvPr/>
        </p:nvSpPr>
        <p:spPr>
          <a:xfrm>
            <a:off x="1647663" y="3812699"/>
            <a:ext cx="643774" cy="643774"/>
          </a:xfrm>
          <a:prstGeom prst="ellipse">
            <a:avLst/>
          </a:prstGeom>
          <a:solidFill>
            <a:srgbClr val="2B42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黑体 Normal" panose="020B0400000000000000" pitchFamily="34" charset="-122"/>
                <a:ea typeface="思源黑体 Normal" panose="020B0400000000000000" pitchFamily="34" charset="-122"/>
              </a:rPr>
              <a:t>02</a:t>
            </a:r>
            <a:endParaRPr lang="zh-CN" altLang="en-US" sz="1100" dirty="0">
              <a:solidFill>
                <a:schemeClr val="bg1"/>
              </a:solidFill>
              <a:latin typeface="思源黑体 Normal" panose="020B0400000000000000" pitchFamily="34" charset="-122"/>
              <a:ea typeface="思源黑体 Normal" panose="020B0400000000000000" pitchFamily="34" charset="-122"/>
            </a:endParaRPr>
          </a:p>
        </p:txBody>
      </p:sp>
      <p:sp>
        <p:nvSpPr>
          <p:cNvPr id="7" name="椭圆 6"/>
          <p:cNvSpPr/>
          <p:nvPr/>
        </p:nvSpPr>
        <p:spPr>
          <a:xfrm>
            <a:off x="6854298" y="3812699"/>
            <a:ext cx="643774" cy="643774"/>
          </a:xfrm>
          <a:prstGeom prst="ellipse">
            <a:avLst/>
          </a:prstGeom>
          <a:solidFill>
            <a:srgbClr val="2B42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bg1"/>
                </a:solidFill>
                <a:latin typeface="思源黑体 Normal" panose="020B0400000000000000" pitchFamily="34" charset="-122"/>
                <a:ea typeface="思源黑体 Normal" panose="020B0400000000000000" pitchFamily="34" charset="-122"/>
              </a:rPr>
              <a:t>05</a:t>
            </a:r>
            <a:endParaRPr lang="zh-CN" altLang="en-US" sz="1100" dirty="0">
              <a:solidFill>
                <a:schemeClr val="bg1"/>
              </a:solidFill>
              <a:latin typeface="思源黑体 Normal" panose="020B0400000000000000" pitchFamily="34" charset="-122"/>
              <a:ea typeface="思源黑体 Normal" panose="020B0400000000000000" pitchFamily="34" charset="-122"/>
            </a:endParaRPr>
          </a:p>
        </p:txBody>
      </p:sp>
      <p:sp>
        <p:nvSpPr>
          <p:cNvPr id="12" name="文本框 11"/>
          <p:cNvSpPr txBox="1"/>
          <p:nvPr/>
        </p:nvSpPr>
        <p:spPr>
          <a:xfrm>
            <a:off x="7567098" y="3872976"/>
            <a:ext cx="3040739" cy="521970"/>
          </a:xfrm>
          <a:prstGeom prst="rect">
            <a:avLst/>
          </a:prstGeom>
          <a:noFill/>
          <a:effectLst/>
        </p:spPr>
        <p:txBody>
          <a:bodyPr wrap="square" rtlCol="0">
            <a:spAutoFit/>
          </a:bodyPr>
          <a:lstStyle/>
          <a:p>
            <a:pPr algn="dist"/>
            <a:r>
              <a:rPr lang="zh-CN" altLang="en-US" sz="2800" b="1" dirty="0">
                <a:solidFill>
                  <a:schemeClr val="tx1">
                    <a:lumMod val="85000"/>
                    <a:lumOff val="15000"/>
                  </a:schemeClr>
                </a:solidFill>
                <a:latin typeface="思源黑体 CN" panose="020B0500000000000000" charset="-122"/>
                <a:ea typeface="思源黑体 CN" panose="020B0500000000000000" charset="-122"/>
              </a:rPr>
              <a:t>小组分工</a:t>
            </a:r>
            <a:endParaRPr lang="zh-CN" altLang="en-US" sz="28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9" name="椭圆 8"/>
          <p:cNvSpPr/>
          <p:nvPr>
            <p:custDataLst>
              <p:tags r:id="rId1"/>
            </p:custDataLst>
          </p:nvPr>
        </p:nvSpPr>
        <p:spPr>
          <a:xfrm>
            <a:off x="6853663" y="4947444"/>
            <a:ext cx="643774" cy="643774"/>
          </a:xfrm>
          <a:prstGeom prst="ellipse">
            <a:avLst/>
          </a:prstGeom>
          <a:solidFill>
            <a:srgbClr val="2B424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1600" dirty="0">
                <a:solidFill>
                  <a:schemeClr val="bg1"/>
                </a:solidFill>
                <a:latin typeface="思源黑体 Normal" panose="020B0400000000000000" pitchFamily="34" charset="-122"/>
                <a:ea typeface="思源黑体 Normal" panose="020B0400000000000000" pitchFamily="34" charset="-122"/>
              </a:rPr>
              <a:t>06</a:t>
            </a:r>
            <a:endParaRPr lang="zh-CN" altLang="en-US" sz="1100" dirty="0">
              <a:solidFill>
                <a:schemeClr val="bg1"/>
              </a:solidFill>
              <a:latin typeface="思源黑体 Normal" panose="020B0400000000000000" pitchFamily="34" charset="-122"/>
              <a:ea typeface="思源黑体 Normal" panose="020B0400000000000000" pitchFamily="34" charset="-122"/>
            </a:endParaRPr>
          </a:p>
        </p:txBody>
      </p:sp>
      <p:sp>
        <p:nvSpPr>
          <p:cNvPr id="16" name="文本框 15"/>
          <p:cNvSpPr txBox="1"/>
          <p:nvPr>
            <p:custDataLst>
              <p:tags r:id="rId2"/>
            </p:custDataLst>
          </p:nvPr>
        </p:nvSpPr>
        <p:spPr>
          <a:xfrm>
            <a:off x="7566463" y="5007721"/>
            <a:ext cx="3040739" cy="521970"/>
          </a:xfrm>
          <a:prstGeom prst="rect">
            <a:avLst/>
          </a:prstGeom>
          <a:noFill/>
          <a:effectLst/>
        </p:spPr>
        <p:txBody>
          <a:bodyPr wrap="square" rtlCol="0">
            <a:spAutoFit/>
          </a:bodyPr>
          <a:p>
            <a:pPr algn="dist"/>
            <a:r>
              <a:rPr lang="zh-CN" altLang="en-US" sz="2800" b="1" dirty="0">
                <a:solidFill>
                  <a:schemeClr val="tx1">
                    <a:lumMod val="85000"/>
                    <a:lumOff val="15000"/>
                  </a:schemeClr>
                </a:solidFill>
                <a:latin typeface="思源黑体 CN" panose="020B0500000000000000" charset="-122"/>
                <a:ea typeface="思源黑体 CN" panose="020B0500000000000000" charset="-122"/>
              </a:rPr>
              <a:t>总结</a:t>
            </a:r>
            <a:endParaRPr lang="zh-CN" altLang="en-US" sz="2800" b="1" dirty="0">
              <a:solidFill>
                <a:schemeClr val="tx1">
                  <a:lumMod val="85000"/>
                  <a:lumOff val="15000"/>
                </a:schemeClr>
              </a:solidFill>
              <a:latin typeface="思源黑体 CN" panose="020B0500000000000000" charset="-122"/>
              <a:ea typeface="思源黑体 CN" panose="020B0500000000000000"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91886" y="1201119"/>
            <a:ext cx="11277104" cy="1476375"/>
          </a:xfrm>
          <a:prstGeom prst="rect">
            <a:avLst/>
          </a:prstGeom>
          <a:noFill/>
        </p:spPr>
        <p:txBody>
          <a:bodyPr wrap="square" rtlCol="0">
            <a:spAutoFit/>
          </a:bodyPr>
          <a:lstStyle/>
          <a:p>
            <a:r>
              <a:rPr lang="en-US" altLang="zh-CN" b="1" dirty="0">
                <a:latin typeface="+mn-ea"/>
              </a:rPr>
              <a:t>Model &amp; Controller</a:t>
            </a:r>
            <a:r>
              <a:rPr lang="zh-CN" altLang="en-US" b="1" dirty="0">
                <a:latin typeface="+mn-ea"/>
              </a:rPr>
              <a:t>：</a:t>
            </a:r>
            <a:r>
              <a:rPr lang="en-US" altLang="zh-CN" sz="1800" dirty="0">
                <a:latin typeface="+mn-ea"/>
              </a:rPr>
              <a:t>common\controllers\</a:t>
            </a:r>
            <a:r>
              <a:rPr lang="en-US" altLang="zh-CN" sz="1800" dirty="0" err="1">
                <a:latin typeface="+mn-ea"/>
              </a:rPr>
              <a:t>MapController.php</a:t>
            </a:r>
            <a:r>
              <a:rPr lang="zh-CN" altLang="en-US" sz="1800" dirty="0">
                <a:latin typeface="+mn-ea"/>
              </a:rPr>
              <a:t>，</a:t>
            </a:r>
            <a:r>
              <a:rPr lang="en-US" altLang="zh-CN" sz="1800" dirty="0">
                <a:latin typeface="+mn-ea"/>
              </a:rPr>
              <a:t>frontend\controllers\</a:t>
            </a:r>
            <a:r>
              <a:rPr lang="en-US" altLang="zh-CN" sz="1800" dirty="0" err="1">
                <a:latin typeface="+mn-ea"/>
              </a:rPr>
              <a:t>MapController.php</a:t>
            </a:r>
            <a:endParaRPr lang="en-US" altLang="zh-CN" dirty="0">
              <a:latin typeface="+mn-ea"/>
            </a:endParaRPr>
          </a:p>
          <a:p>
            <a:pPr marL="800100" lvl="1" indent="-342900">
              <a:buAutoNum type="arabicPeriod"/>
            </a:pPr>
            <a:r>
              <a:rPr lang="zh-CN" altLang="en-US" dirty="0">
                <a:latin typeface="+mn-ea"/>
              </a:rPr>
              <a:t>我们首先检查当前是否是最新的数据，如果是不用对数据库获取，本地保存了相关数据的</a:t>
            </a:r>
            <a:r>
              <a:rPr lang="en-US" altLang="zh-CN" dirty="0" err="1">
                <a:latin typeface="+mn-ea"/>
              </a:rPr>
              <a:t>json</a:t>
            </a:r>
            <a:r>
              <a:rPr lang="zh-CN" altLang="en-US" dirty="0">
                <a:latin typeface="+mn-ea"/>
              </a:rPr>
              <a:t>文件，直接读取传递即可，如果不是，我们则需要通过</a:t>
            </a:r>
            <a:r>
              <a:rPr lang="en-US" altLang="zh-CN" dirty="0">
                <a:latin typeface="+mn-ea"/>
              </a:rPr>
              <a:t>Map</a:t>
            </a:r>
            <a:r>
              <a:rPr lang="zh-CN" altLang="en-US" dirty="0">
                <a:latin typeface="+mn-ea"/>
              </a:rPr>
              <a:t>的</a:t>
            </a:r>
            <a:r>
              <a:rPr lang="en-US" altLang="zh-CN" dirty="0">
                <a:latin typeface="+mn-ea"/>
              </a:rPr>
              <a:t>Model</a:t>
            </a:r>
            <a:r>
              <a:rPr lang="zh-CN" altLang="en-US" dirty="0">
                <a:latin typeface="+mn-ea"/>
              </a:rPr>
              <a:t>对</a:t>
            </a:r>
            <a:r>
              <a:rPr lang="en-US" altLang="zh-CN" dirty="0">
                <a:latin typeface="+mn-ea"/>
              </a:rPr>
              <a:t>map</a:t>
            </a:r>
            <a:r>
              <a:rPr lang="zh-CN" altLang="en-US" dirty="0">
                <a:latin typeface="+mn-ea"/>
              </a:rPr>
              <a:t>数据库中数据进行获取。这部分代码实现基本上和正常的数据库读入处理相同，区别在于增加了判断和数据类型转化。</a:t>
            </a:r>
            <a:endParaRPr lang="en-US" altLang="zh-CN" dirty="0">
              <a:latin typeface="+mn-ea"/>
            </a:endParaRPr>
          </a:p>
          <a:p>
            <a:pPr marL="800100" lvl="1" indent="-342900">
              <a:buAutoNum type="arabicPeriod"/>
            </a:pPr>
            <a:r>
              <a:rPr lang="zh-CN" altLang="en-US" dirty="0">
                <a:latin typeface="+mn-ea"/>
              </a:rPr>
              <a:t>在数据的获取后，我们通过</a:t>
            </a:r>
            <a:r>
              <a:rPr lang="en-US" altLang="zh-CN" dirty="0" err="1">
                <a:latin typeface="+mn-ea"/>
              </a:rPr>
              <a:t>ecahrts</a:t>
            </a:r>
            <a:r>
              <a:rPr lang="zh-CN" altLang="en-US" dirty="0">
                <a:latin typeface="+mn-ea"/>
              </a:rPr>
              <a:t>完成对可视化地图的渲染。</a:t>
            </a:r>
            <a:r>
              <a:rPr lang="en-US" altLang="zh-CN" dirty="0" err="1">
                <a:latin typeface="+mn-ea"/>
              </a:rPr>
              <a:t>Echars</a:t>
            </a:r>
            <a:r>
              <a:rPr lang="zh-CN" altLang="en-US" dirty="0">
                <a:latin typeface="+mn-ea"/>
              </a:rPr>
              <a:t>代码在后面给出</a:t>
            </a:r>
            <a:endParaRPr lang="en-US" altLang="zh-CN" dirty="0">
              <a:latin typeface="+mn-ea"/>
            </a:endParaRPr>
          </a:p>
        </p:txBody>
      </p:sp>
      <p:sp>
        <p:nvSpPr>
          <p:cNvPr id="11" name="文本框 10"/>
          <p:cNvSpPr txBox="1"/>
          <p:nvPr/>
        </p:nvSpPr>
        <p:spPr>
          <a:xfrm>
            <a:off x="530878" y="2857278"/>
            <a:ext cx="10534650" cy="1754326"/>
          </a:xfrm>
          <a:prstGeom prst="rect">
            <a:avLst/>
          </a:prstGeom>
          <a:noFill/>
        </p:spPr>
        <p:txBody>
          <a:bodyPr wrap="square" rtlCol="0">
            <a:spAutoFit/>
          </a:bodyPr>
          <a:lstStyle/>
          <a:p>
            <a:r>
              <a:rPr lang="en-US" altLang="zh-CN" b="1" dirty="0">
                <a:latin typeface="+mn-ea"/>
              </a:rPr>
              <a:t>View</a:t>
            </a:r>
            <a:r>
              <a:rPr lang="zh-CN" altLang="en-US" dirty="0">
                <a:latin typeface="+mn-ea"/>
              </a:rPr>
              <a:t>：</a:t>
            </a:r>
            <a:r>
              <a:rPr lang="en-US" altLang="zh-CN" sz="1800" dirty="0">
                <a:latin typeface="+mn-ea"/>
                <a:cs typeface="Times New Roman" panose="02020603050405020304" pitchFamily="18" charset="0"/>
              </a:rPr>
              <a:t>frontend/views/site/</a:t>
            </a:r>
            <a:r>
              <a:rPr lang="en-US" altLang="zh-CN" sz="1800" dirty="0" err="1">
                <a:latin typeface="+mn-ea"/>
                <a:cs typeface="Times New Roman" panose="02020603050405020304" pitchFamily="18" charset="0"/>
              </a:rPr>
              <a:t>map.php</a:t>
            </a:r>
            <a:r>
              <a:rPr lang="zh-CN" altLang="en-US" sz="1800" dirty="0">
                <a:latin typeface="+mn-ea"/>
                <a:cs typeface="Times New Roman" panose="02020603050405020304" pitchFamily="18" charset="0"/>
              </a:rPr>
              <a:t>，</a:t>
            </a:r>
            <a:r>
              <a:rPr lang="en-US" altLang="zh-CN" sz="1800" dirty="0">
                <a:latin typeface="+mn-ea"/>
                <a:cs typeface="Times New Roman" panose="02020603050405020304" pitchFamily="18" charset="0"/>
              </a:rPr>
              <a:t>frontend\web\</a:t>
            </a:r>
            <a:r>
              <a:rPr lang="en-US" altLang="zh-CN" sz="1800" dirty="0" err="1">
                <a:latin typeface="+mn-ea"/>
                <a:cs typeface="Times New Roman" panose="02020603050405020304" pitchFamily="18" charset="0"/>
              </a:rPr>
              <a:t>js</a:t>
            </a:r>
            <a:r>
              <a:rPr lang="en-US" altLang="zh-CN" sz="1800" dirty="0">
                <a:latin typeface="+mn-ea"/>
                <a:cs typeface="Times New Roman" panose="02020603050405020304" pitchFamily="18" charset="0"/>
              </a:rPr>
              <a:t>\plague-map.js</a:t>
            </a:r>
            <a:endParaRPr lang="en-US" altLang="zh-CN" sz="1800" dirty="0">
              <a:latin typeface="+mn-ea"/>
              <a:cs typeface="Times New Roman" panose="02020603050405020304" pitchFamily="18" charset="0"/>
            </a:endParaRPr>
          </a:p>
          <a:p>
            <a:pPr marL="800100" lvl="1" indent="-342900">
              <a:buFontTx/>
              <a:buAutoNum type="arabicPeriod"/>
            </a:pPr>
            <a:r>
              <a:rPr lang="en-US" altLang="zh-CN" dirty="0" err="1">
                <a:latin typeface="+mn-ea"/>
              </a:rPr>
              <a:t>map.php</a:t>
            </a:r>
            <a:r>
              <a:rPr lang="zh-CN" altLang="en-US" dirty="0">
                <a:latin typeface="+mn-ea"/>
              </a:rPr>
              <a:t>中使用了和</a:t>
            </a:r>
            <a:r>
              <a:rPr lang="en-US" altLang="zh-CN" dirty="0">
                <a:latin typeface="+mn-ea"/>
              </a:rPr>
              <a:t>index</a:t>
            </a:r>
            <a:r>
              <a:rPr lang="zh-CN" altLang="en-US" dirty="0">
                <a:latin typeface="+mn-ea"/>
              </a:rPr>
              <a:t>类似的框架，但是由于渲染图像是调用</a:t>
            </a:r>
            <a:r>
              <a:rPr lang="en-US" altLang="zh-CN" dirty="0" err="1">
                <a:latin typeface="+mn-ea"/>
              </a:rPr>
              <a:t>js</a:t>
            </a:r>
            <a:r>
              <a:rPr lang="zh-CN" altLang="en-US" dirty="0">
                <a:latin typeface="+mn-ea"/>
              </a:rPr>
              <a:t>文件实现，</a:t>
            </a:r>
            <a:r>
              <a:rPr lang="en-US" altLang="zh-CN" dirty="0" err="1">
                <a:latin typeface="+mn-ea"/>
              </a:rPr>
              <a:t>map.php</a:t>
            </a:r>
            <a:r>
              <a:rPr lang="zh-CN" altLang="en-US" dirty="0">
                <a:latin typeface="+mn-ea"/>
              </a:rPr>
              <a:t>中并未直接体现对</a:t>
            </a:r>
            <a:r>
              <a:rPr lang="en-US" altLang="zh-CN" dirty="0">
                <a:latin typeface="+mn-ea"/>
              </a:rPr>
              <a:t>Controller</a:t>
            </a:r>
            <a:r>
              <a:rPr lang="zh-CN" altLang="en-US" dirty="0">
                <a:latin typeface="+mn-ea"/>
              </a:rPr>
              <a:t>层级的请求，而是在</a:t>
            </a:r>
            <a:r>
              <a:rPr lang="en-US" altLang="zh-CN" dirty="0" err="1">
                <a:latin typeface="+mn-ea"/>
              </a:rPr>
              <a:t>js</a:t>
            </a:r>
            <a:r>
              <a:rPr lang="zh-CN" altLang="en-US" dirty="0">
                <a:latin typeface="+mn-ea"/>
              </a:rPr>
              <a:t>中完成。在</a:t>
            </a:r>
            <a:r>
              <a:rPr lang="en-US" altLang="zh-CN" dirty="0" err="1">
                <a:latin typeface="+mn-ea"/>
              </a:rPr>
              <a:t>js</a:t>
            </a:r>
            <a:r>
              <a:rPr lang="zh-CN" altLang="en-US" dirty="0">
                <a:latin typeface="+mn-ea"/>
              </a:rPr>
              <a:t>文件中，我们通过</a:t>
            </a:r>
            <a:r>
              <a:rPr lang="en-US" altLang="zh-CN" dirty="0">
                <a:latin typeface="+mn-ea"/>
              </a:rPr>
              <a:t>ajax</a:t>
            </a:r>
            <a:r>
              <a:rPr lang="zh-CN" altLang="en-US" dirty="0">
                <a:latin typeface="+mn-ea"/>
              </a:rPr>
              <a:t>请求完成了这一功能</a:t>
            </a:r>
            <a:endParaRPr lang="zh-CN" altLang="en-US" dirty="0">
              <a:latin typeface="+mn-ea"/>
            </a:endParaRPr>
          </a:p>
          <a:p>
            <a:pPr marL="800100" lvl="1" indent="-342900">
              <a:buFontTx/>
              <a:buAutoNum type="arabicPeriod"/>
            </a:pPr>
            <a:endParaRPr lang="zh-CN" altLang="en-US" dirty="0">
              <a:latin typeface="+mn-ea"/>
            </a:endParaRPr>
          </a:p>
          <a:p>
            <a:pPr marL="800100" lvl="1" indent="-342900">
              <a:buFontTx/>
              <a:buAutoNum type="arabicPeriod"/>
            </a:pPr>
            <a:endParaRPr lang="zh-CN" altLang="en-US" dirty="0">
              <a:latin typeface="+mn-ea"/>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19104" y="4191424"/>
            <a:ext cx="5210396" cy="2459776"/>
          </a:xfrm>
          <a:prstGeom prst="rect">
            <a:avLst/>
          </a:prstGeom>
        </p:spPr>
      </p:pic>
      <p:sp>
        <p:nvSpPr>
          <p:cNvPr id="13" name="矩形 12"/>
          <p:cNvSpPr/>
          <p:nvPr>
            <p:custDataLst>
              <p:tags r:id="rId2"/>
            </p:custDataLst>
          </p:nvPr>
        </p:nvSpPr>
        <p:spPr>
          <a:xfrm>
            <a:off x="202293" y="37032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sp>
        <p:nvSpPr>
          <p:cNvPr id="14" name="文本框 13"/>
          <p:cNvSpPr txBox="1"/>
          <p:nvPr>
            <p:custDataLst>
              <p:tags r:id="rId3"/>
            </p:custDataLst>
          </p:nvPr>
        </p:nvSpPr>
        <p:spPr>
          <a:xfrm>
            <a:off x="502285" y="370205"/>
            <a:ext cx="6287770" cy="583565"/>
          </a:xfrm>
          <a:prstGeom prst="rect">
            <a:avLst/>
          </a:prstGeom>
          <a:noFill/>
        </p:spPr>
        <p:txBody>
          <a:bodyPr wrap="square" rtlCol="0">
            <a:spAutoFit/>
          </a:bodyPr>
          <a:p>
            <a:r>
              <a:rPr lang="en-US" altLang="zh-CN" sz="3200" b="1" dirty="0">
                <a:solidFill>
                  <a:schemeClr val="tx1">
                    <a:lumMod val="85000"/>
                    <a:lumOff val="15000"/>
                  </a:schemeClr>
                </a:solidFill>
                <a:latin typeface="+mn-ea"/>
              </a:rPr>
              <a:t>3.2 </a:t>
            </a:r>
            <a:r>
              <a:rPr lang="zh-CN" altLang="en-US" sz="3200" b="1" dirty="0">
                <a:solidFill>
                  <a:schemeClr val="tx1">
                    <a:lumMod val="85000"/>
                    <a:lumOff val="15000"/>
                  </a:schemeClr>
                </a:solidFill>
                <a:latin typeface="+mn-ea"/>
              </a:rPr>
              <a:t>页面整体设计</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数据可视化</a:t>
            </a:r>
            <a:endParaRPr lang="zh-CN" altLang="en-US" sz="3200" b="1" dirty="0">
              <a:solidFill>
                <a:schemeClr val="tx1">
                  <a:lumMod val="85000"/>
                  <a:lumOff val="15000"/>
                </a:schemeClr>
              </a:solidFill>
              <a:latin typeface="+mn-ea"/>
            </a:endParaRPr>
          </a:p>
        </p:txBody>
      </p:sp>
      <p:sp>
        <p:nvSpPr>
          <p:cNvPr id="15" name="矩形 14"/>
          <p:cNvSpPr/>
          <p:nvPr>
            <p:custDataLst>
              <p:tags r:id="rId4"/>
            </p:custDataLst>
          </p:nvPr>
        </p:nvSpPr>
        <p:spPr>
          <a:xfrm>
            <a:off x="6350" y="37032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cxnSp>
        <p:nvCxnSpPr>
          <p:cNvPr id="16" name="直接连接符 15"/>
          <p:cNvCxnSpPr/>
          <p:nvPr>
            <p:custDataLst>
              <p:tags r:id="rId5"/>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8589" y="1176084"/>
            <a:ext cx="10534650" cy="1754326"/>
          </a:xfrm>
          <a:prstGeom prst="rect">
            <a:avLst/>
          </a:prstGeom>
          <a:noFill/>
        </p:spPr>
        <p:txBody>
          <a:bodyPr wrap="square" rtlCol="0">
            <a:spAutoFit/>
          </a:bodyPr>
          <a:lstStyle/>
          <a:p>
            <a:r>
              <a:rPr lang="zh-CN" altLang="en-US" dirty="0">
                <a:latin typeface="+mn-ea"/>
              </a:rPr>
              <a:t>模块实现功能：：</a:t>
            </a:r>
            <a:endParaRPr lang="zh-CN" altLang="en-US" dirty="0">
              <a:latin typeface="+mn-ea"/>
            </a:endParaRPr>
          </a:p>
          <a:p>
            <a:r>
              <a:rPr lang="en-US" altLang="zh-CN" dirty="0">
                <a:latin typeface="+mn-ea"/>
              </a:rPr>
              <a:t>- </a:t>
            </a:r>
            <a:r>
              <a:rPr lang="zh-CN" altLang="en-US" dirty="0">
                <a:latin typeface="+mn-ea"/>
              </a:rPr>
              <a:t>搜索浏览博客：设置目录和进行搜索</a:t>
            </a:r>
            <a:endParaRPr lang="zh-CN" altLang="en-US" dirty="0">
              <a:latin typeface="+mn-ea"/>
            </a:endParaRPr>
          </a:p>
          <a:p>
            <a:r>
              <a:rPr lang="en-US" altLang="zh-CN" dirty="0">
                <a:latin typeface="+mn-ea"/>
              </a:rPr>
              <a:t>- </a:t>
            </a:r>
            <a:r>
              <a:rPr lang="zh-CN" altLang="en-US" dirty="0">
                <a:latin typeface="+mn-ea"/>
              </a:rPr>
              <a:t>发表与核污染内容有关的博客，并且可以进行修改</a:t>
            </a:r>
            <a:endParaRPr lang="zh-CN" altLang="en-US" dirty="0">
              <a:latin typeface="+mn-ea"/>
            </a:endParaRPr>
          </a:p>
          <a:p>
            <a:r>
              <a:rPr lang="en-US" altLang="zh-CN" dirty="0">
                <a:latin typeface="+mn-ea"/>
              </a:rPr>
              <a:t>- </a:t>
            </a:r>
            <a:r>
              <a:rPr lang="zh-CN" altLang="en-US" dirty="0">
                <a:latin typeface="+mn-ea"/>
              </a:rPr>
              <a:t>在博客里面发表相应的评论</a:t>
            </a:r>
            <a:endParaRPr lang="zh-CN" altLang="en-US" dirty="0">
              <a:latin typeface="+mn-ea"/>
            </a:endParaRPr>
          </a:p>
          <a:p>
            <a:r>
              <a:rPr lang="en-US" altLang="zh-CN" dirty="0">
                <a:latin typeface="+mn-ea"/>
              </a:rPr>
              <a:t>- </a:t>
            </a:r>
            <a:r>
              <a:rPr lang="zh-CN" altLang="en-US" dirty="0">
                <a:latin typeface="+mn-ea"/>
              </a:rPr>
              <a:t>在后台可以对博客和评论进行管理：修改或者删除博客的内容，审核评论是否可以发表</a:t>
            </a:r>
            <a:endParaRPr lang="en-US" altLang="zh-CN" dirty="0">
              <a:latin typeface="+mn-ea"/>
            </a:endParaRPr>
          </a:p>
          <a:p>
            <a:r>
              <a:rPr lang="zh-CN" altLang="en-US" dirty="0">
                <a:latin typeface="+mn-ea"/>
              </a:rPr>
              <a:t>流程图如下：</a:t>
            </a:r>
            <a:endParaRPr lang="zh-CN" altLang="en-US" dirty="0">
              <a:latin typeface="+mn-ea"/>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76350" y="2930410"/>
            <a:ext cx="9421755" cy="3697594"/>
          </a:xfrm>
          <a:prstGeom prst="rect">
            <a:avLst/>
          </a:prstGeom>
        </p:spPr>
      </p:pic>
      <p:sp>
        <p:nvSpPr>
          <p:cNvPr id="13" name="矩形 12"/>
          <p:cNvSpPr/>
          <p:nvPr>
            <p:custDataLst>
              <p:tags r:id="rId2"/>
            </p:custDataLst>
          </p:nvPr>
        </p:nvSpPr>
        <p:spPr>
          <a:xfrm>
            <a:off x="202293" y="37032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sp>
        <p:nvSpPr>
          <p:cNvPr id="14" name="文本框 13"/>
          <p:cNvSpPr txBox="1"/>
          <p:nvPr>
            <p:custDataLst>
              <p:tags r:id="rId3"/>
            </p:custDataLst>
          </p:nvPr>
        </p:nvSpPr>
        <p:spPr>
          <a:xfrm>
            <a:off x="502285" y="370205"/>
            <a:ext cx="4696460" cy="583565"/>
          </a:xfrm>
          <a:prstGeom prst="rect">
            <a:avLst/>
          </a:prstGeom>
          <a:noFill/>
        </p:spPr>
        <p:txBody>
          <a:bodyPr wrap="square" rtlCol="0">
            <a:spAutoFit/>
          </a:bodyPr>
          <a:p>
            <a:r>
              <a:rPr lang="en-US" altLang="zh-CN" sz="3200" b="1" dirty="0">
                <a:solidFill>
                  <a:schemeClr val="tx1">
                    <a:lumMod val="85000"/>
                    <a:lumOff val="15000"/>
                  </a:schemeClr>
                </a:solidFill>
                <a:latin typeface="+mn-ea"/>
              </a:rPr>
              <a:t>3.3 </a:t>
            </a:r>
            <a:r>
              <a:rPr lang="zh-CN" sz="3200" b="1" dirty="0">
                <a:solidFill>
                  <a:schemeClr val="tx1">
                    <a:lumMod val="85000"/>
                    <a:lumOff val="15000"/>
                  </a:schemeClr>
                </a:solidFill>
                <a:latin typeface="+mn-ea"/>
              </a:rPr>
              <a:t>博客与评论系统实现</a:t>
            </a:r>
            <a:endParaRPr lang="zh-CN" sz="3200" b="1" dirty="0">
              <a:solidFill>
                <a:schemeClr val="tx1">
                  <a:lumMod val="85000"/>
                  <a:lumOff val="15000"/>
                </a:schemeClr>
              </a:solidFill>
              <a:latin typeface="+mn-ea"/>
            </a:endParaRPr>
          </a:p>
        </p:txBody>
      </p:sp>
      <p:sp>
        <p:nvSpPr>
          <p:cNvPr id="15" name="矩形 14"/>
          <p:cNvSpPr/>
          <p:nvPr>
            <p:custDataLst>
              <p:tags r:id="rId4"/>
            </p:custDataLst>
          </p:nvPr>
        </p:nvSpPr>
        <p:spPr>
          <a:xfrm>
            <a:off x="6350" y="37032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cxnSp>
        <p:nvCxnSpPr>
          <p:cNvPr id="16" name="直接连接符 15"/>
          <p:cNvCxnSpPr/>
          <p:nvPr>
            <p:custDataLst>
              <p:tags r:id="rId5"/>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58589" y="1244989"/>
            <a:ext cx="10534650" cy="1200329"/>
          </a:xfrm>
          <a:prstGeom prst="rect">
            <a:avLst/>
          </a:prstGeom>
          <a:noFill/>
        </p:spPr>
        <p:txBody>
          <a:bodyPr wrap="square" rtlCol="0">
            <a:spAutoFit/>
          </a:bodyPr>
          <a:lstStyle/>
          <a:p>
            <a:r>
              <a:rPr lang="en-US" altLang="zh-CN" b="1" dirty="0">
                <a:latin typeface="+mn-ea"/>
              </a:rPr>
              <a:t>Model</a:t>
            </a:r>
            <a:r>
              <a:rPr lang="zh-CN" altLang="en-US" b="1" dirty="0">
                <a:latin typeface="+mn-ea"/>
              </a:rPr>
              <a:t>：</a:t>
            </a:r>
            <a:r>
              <a:rPr lang="zh-CN" altLang="en-US" dirty="0">
                <a:latin typeface="+mn-ea"/>
              </a:rPr>
              <a:t>位于</a:t>
            </a:r>
            <a:r>
              <a:rPr lang="en-US" altLang="zh-CN" dirty="0">
                <a:latin typeface="+mn-ea"/>
              </a:rPr>
              <a:t>common/models</a:t>
            </a:r>
            <a:r>
              <a:rPr lang="zh-CN" altLang="en-US" dirty="0">
                <a:latin typeface="+mn-ea"/>
              </a:rPr>
              <a:t>目录下，主要有</a:t>
            </a:r>
            <a:r>
              <a:rPr lang="en-US" altLang="zh-CN" dirty="0">
                <a:latin typeface="+mn-ea"/>
              </a:rPr>
              <a:t>Category</a:t>
            </a:r>
            <a:r>
              <a:rPr lang="zh-CN" altLang="en-US" dirty="0">
                <a:latin typeface="+mn-ea"/>
              </a:rPr>
              <a:t>、</a:t>
            </a:r>
            <a:r>
              <a:rPr lang="en-US" altLang="zh-CN" dirty="0">
                <a:latin typeface="+mn-ea"/>
              </a:rPr>
              <a:t>comment</a:t>
            </a:r>
            <a:r>
              <a:rPr lang="zh-CN" altLang="en-US" dirty="0">
                <a:latin typeface="+mn-ea"/>
              </a:rPr>
              <a:t>等与之有关的文件。</a:t>
            </a:r>
            <a:endParaRPr lang="en-US" altLang="zh-CN" b="1" dirty="0">
              <a:latin typeface="+mn-ea"/>
            </a:endParaRPr>
          </a:p>
          <a:p>
            <a:pPr marL="800100" lvl="1" indent="-342900">
              <a:buAutoNum type="arabicPeriod"/>
            </a:pPr>
            <a:r>
              <a:rPr lang="zh-CN" altLang="en-US" dirty="0">
                <a:latin typeface="+mn-ea"/>
              </a:rPr>
              <a:t>获取或者修改</a:t>
            </a:r>
            <a:r>
              <a:rPr lang="en-US" altLang="zh-CN" dirty="0">
                <a:latin typeface="+mn-ea"/>
              </a:rPr>
              <a:t>article</a:t>
            </a:r>
            <a:r>
              <a:rPr lang="zh-CN" altLang="en-US" dirty="0">
                <a:latin typeface="+mn-ea"/>
              </a:rPr>
              <a:t>的某些属性：比如由谁创建，当前是否是公开发表的状态等等</a:t>
            </a:r>
            <a:endParaRPr lang="en-US" altLang="zh-CN" dirty="0">
              <a:latin typeface="+mn-ea"/>
            </a:endParaRPr>
          </a:p>
          <a:p>
            <a:pPr marL="800100" lvl="1" indent="-342900">
              <a:buAutoNum type="arabicPeriod"/>
            </a:pPr>
            <a:r>
              <a:rPr lang="zh-CN" altLang="en-US" dirty="0">
                <a:latin typeface="+mn-ea"/>
              </a:rPr>
              <a:t>实现搜索：精确查找（如查找</a:t>
            </a:r>
            <a:r>
              <a:rPr lang="en-US" altLang="zh-CN" dirty="0">
                <a:latin typeface="+mn-ea"/>
              </a:rPr>
              <a:t>ID</a:t>
            </a:r>
            <a:r>
              <a:rPr lang="zh-CN" altLang="en-US" dirty="0">
                <a:latin typeface="+mn-ea"/>
              </a:rPr>
              <a:t>等），模糊查找（查找标题）</a:t>
            </a:r>
            <a:endParaRPr lang="en-US" altLang="zh-CN" dirty="0">
              <a:latin typeface="+mn-ea"/>
            </a:endParaRPr>
          </a:p>
          <a:p>
            <a:pPr marL="800100" lvl="1" indent="-342900">
              <a:buFontTx/>
              <a:buAutoNum type="arabicPeriod"/>
            </a:pPr>
            <a:r>
              <a:rPr lang="zh-CN" altLang="en-US" dirty="0">
                <a:latin typeface="+mn-ea"/>
              </a:rPr>
              <a:t>实现图像上传与删除（</a:t>
            </a:r>
            <a:r>
              <a:rPr lang="en-US" altLang="zh-CN" dirty="0" err="1">
                <a:latin typeface="+mn-ea"/>
              </a:rPr>
              <a:t>ImageLoad</a:t>
            </a:r>
            <a:r>
              <a:rPr lang="zh-CN" altLang="en-US" dirty="0">
                <a:latin typeface="+mn-ea"/>
              </a:rPr>
              <a:t>中实现）</a:t>
            </a:r>
            <a:endParaRPr lang="en-US" altLang="zh-CN" dirty="0">
              <a:latin typeface="+mn-ea"/>
            </a:endParaRPr>
          </a:p>
        </p:txBody>
      </p:sp>
      <p:sp>
        <p:nvSpPr>
          <p:cNvPr id="8" name="文本框 7"/>
          <p:cNvSpPr txBox="1"/>
          <p:nvPr/>
        </p:nvSpPr>
        <p:spPr>
          <a:xfrm>
            <a:off x="558589" y="2597134"/>
            <a:ext cx="10534650" cy="1477328"/>
          </a:xfrm>
          <a:prstGeom prst="rect">
            <a:avLst/>
          </a:prstGeom>
          <a:noFill/>
        </p:spPr>
        <p:txBody>
          <a:bodyPr wrap="square" rtlCol="0">
            <a:spAutoFit/>
          </a:bodyPr>
          <a:lstStyle/>
          <a:p>
            <a:r>
              <a:rPr lang="en-US" altLang="zh-CN" b="1" dirty="0">
                <a:latin typeface="+mn-ea"/>
              </a:rPr>
              <a:t>Controller</a:t>
            </a:r>
            <a:r>
              <a:rPr lang="zh-CN" altLang="en-US" dirty="0">
                <a:latin typeface="+mn-ea"/>
              </a:rPr>
              <a:t>：</a:t>
            </a:r>
            <a:r>
              <a:rPr lang="en-US" altLang="zh-CN" dirty="0">
                <a:latin typeface="+mn-ea"/>
              </a:rPr>
              <a:t> frontend/controllers</a:t>
            </a:r>
            <a:r>
              <a:rPr lang="zh-CN" altLang="en-US" dirty="0">
                <a:latin typeface="+mn-ea"/>
              </a:rPr>
              <a:t>中的</a:t>
            </a:r>
            <a:r>
              <a:rPr lang="en-US" altLang="zh-CN" dirty="0" err="1">
                <a:latin typeface="+mn-ea"/>
              </a:rPr>
              <a:t>BlogConteroller.php</a:t>
            </a:r>
            <a:r>
              <a:rPr lang="zh-CN" altLang="en-US" dirty="0">
                <a:latin typeface="+mn-ea"/>
              </a:rPr>
              <a:t>、</a:t>
            </a:r>
            <a:r>
              <a:rPr lang="en-US" altLang="zh-CN" dirty="0">
                <a:latin typeface="+mn-ea"/>
              </a:rPr>
              <a:t> backend/controllers</a:t>
            </a:r>
            <a:r>
              <a:rPr lang="zh-CN" altLang="en-US" dirty="0">
                <a:latin typeface="+mn-ea"/>
              </a:rPr>
              <a:t>的</a:t>
            </a:r>
            <a:r>
              <a:rPr lang="en-US" altLang="zh-CN" dirty="0" err="1">
                <a:latin typeface="+mn-ea"/>
              </a:rPr>
              <a:t>BlogController</a:t>
            </a:r>
            <a:r>
              <a:rPr lang="zh-CN" altLang="en-US" dirty="0">
                <a:latin typeface="+mn-ea"/>
              </a:rPr>
              <a:t>、</a:t>
            </a:r>
            <a:r>
              <a:rPr lang="en-US" altLang="zh-CN" dirty="0">
                <a:latin typeface="+mn-ea"/>
              </a:rPr>
              <a:t> </a:t>
            </a:r>
            <a:r>
              <a:rPr lang="en-US" altLang="zh-CN" dirty="0" err="1">
                <a:latin typeface="+mn-ea"/>
              </a:rPr>
              <a:t>CommentController</a:t>
            </a:r>
            <a:r>
              <a:rPr lang="zh-CN" altLang="en-US" dirty="0">
                <a:latin typeface="+mn-ea"/>
              </a:rPr>
              <a:t>、</a:t>
            </a:r>
            <a:r>
              <a:rPr lang="en-US" altLang="zh-CN" dirty="0">
                <a:latin typeface="+mn-ea"/>
              </a:rPr>
              <a:t> </a:t>
            </a:r>
            <a:r>
              <a:rPr lang="en-US" altLang="zh-CN" dirty="0" err="1">
                <a:latin typeface="+mn-ea"/>
              </a:rPr>
              <a:t>CategoryController</a:t>
            </a:r>
            <a:endParaRPr lang="en-US" altLang="zh-CN" dirty="0">
              <a:latin typeface="+mn-ea"/>
            </a:endParaRPr>
          </a:p>
          <a:p>
            <a:pPr marL="800100" lvl="1" indent="-342900">
              <a:buFontTx/>
              <a:buAutoNum type="arabicPeriod"/>
            </a:pPr>
            <a:r>
              <a:rPr lang="zh-CN" altLang="en-US" dirty="0">
                <a:latin typeface="+mn-ea"/>
              </a:rPr>
              <a:t>响应对应事件：如</a:t>
            </a:r>
            <a:r>
              <a:rPr lang="en-US" altLang="zh-CN" dirty="0">
                <a:latin typeface="+mn-ea"/>
              </a:rPr>
              <a:t>delete</a:t>
            </a:r>
            <a:r>
              <a:rPr lang="zh-CN" altLang="en-US" dirty="0">
                <a:latin typeface="+mn-ea"/>
              </a:rPr>
              <a:t>，</a:t>
            </a:r>
            <a:r>
              <a:rPr lang="en-US" altLang="zh-CN" dirty="0">
                <a:latin typeface="+mn-ea"/>
              </a:rPr>
              <a:t>allow</a:t>
            </a:r>
            <a:r>
              <a:rPr lang="zh-CN" altLang="en-US" dirty="0">
                <a:latin typeface="+mn-ea"/>
              </a:rPr>
              <a:t>，</a:t>
            </a:r>
            <a:r>
              <a:rPr lang="en-US" altLang="zh-CN" dirty="0">
                <a:latin typeface="+mn-ea"/>
              </a:rPr>
              <a:t>disallow</a:t>
            </a:r>
            <a:r>
              <a:rPr lang="zh-CN" altLang="en-US" dirty="0">
                <a:latin typeface="+mn-ea"/>
              </a:rPr>
              <a:t>，当发出</a:t>
            </a:r>
            <a:r>
              <a:rPr lang="en-US" altLang="zh-CN" dirty="0">
                <a:latin typeface="+mn-ea"/>
              </a:rPr>
              <a:t>post</a:t>
            </a:r>
            <a:r>
              <a:rPr lang="zh-CN" altLang="en-US" dirty="0">
                <a:latin typeface="+mn-ea"/>
              </a:rPr>
              <a:t>之类的请求时，会做出一些响应。</a:t>
            </a:r>
            <a:endParaRPr lang="en-US" altLang="zh-CN" dirty="0">
              <a:latin typeface="+mn-ea"/>
            </a:endParaRPr>
          </a:p>
          <a:p>
            <a:pPr marL="800100" lvl="1" indent="-342900">
              <a:buFontTx/>
              <a:buAutoNum type="arabicPeriod"/>
            </a:pPr>
            <a:r>
              <a:rPr lang="zh-CN" altLang="en-US" dirty="0">
                <a:latin typeface="+mn-ea"/>
              </a:rPr>
              <a:t>后台主要是接收到相应的增删改请求后，对数据库进行操作，成功后会返回后台的</a:t>
            </a:r>
            <a:r>
              <a:rPr lang="en-US" altLang="zh-CN" dirty="0">
                <a:latin typeface="+mn-ea"/>
              </a:rPr>
              <a:t>comment</a:t>
            </a:r>
            <a:r>
              <a:rPr lang="zh-CN" altLang="en-US" dirty="0">
                <a:latin typeface="+mn-ea"/>
              </a:rPr>
              <a:t>或者</a:t>
            </a:r>
            <a:r>
              <a:rPr lang="en-US" altLang="zh-CN" dirty="0">
                <a:latin typeface="+mn-ea"/>
              </a:rPr>
              <a:t>blog</a:t>
            </a:r>
            <a:r>
              <a:rPr lang="zh-CN" altLang="en-US" dirty="0">
                <a:latin typeface="+mn-ea"/>
              </a:rPr>
              <a:t>页面。</a:t>
            </a:r>
            <a:endParaRPr lang="zh-CN" altLang="en-US" dirty="0">
              <a:latin typeface="+mn-ea"/>
            </a:endParaRPr>
          </a:p>
        </p:txBody>
      </p:sp>
      <p:sp>
        <p:nvSpPr>
          <p:cNvPr id="13" name="文本框 12"/>
          <p:cNvSpPr txBox="1"/>
          <p:nvPr/>
        </p:nvSpPr>
        <p:spPr>
          <a:xfrm>
            <a:off x="558589" y="4419970"/>
            <a:ext cx="10534650" cy="2031325"/>
          </a:xfrm>
          <a:prstGeom prst="rect">
            <a:avLst/>
          </a:prstGeom>
          <a:noFill/>
        </p:spPr>
        <p:txBody>
          <a:bodyPr wrap="square" rtlCol="0">
            <a:spAutoFit/>
          </a:bodyPr>
          <a:lstStyle/>
          <a:p>
            <a:r>
              <a:rPr lang="en-US" altLang="zh-CN" b="1" dirty="0">
                <a:latin typeface="+mn-ea"/>
              </a:rPr>
              <a:t>View</a:t>
            </a:r>
            <a:r>
              <a:rPr lang="zh-CN" altLang="en-US" dirty="0">
                <a:latin typeface="+mn-ea"/>
              </a:rPr>
              <a:t>：位于</a:t>
            </a:r>
            <a:r>
              <a:rPr lang="en-US" altLang="zh-CN" dirty="0">
                <a:latin typeface="+mn-ea"/>
              </a:rPr>
              <a:t>frontend\views\blog</a:t>
            </a:r>
            <a:r>
              <a:rPr lang="zh-CN" altLang="en-US" dirty="0">
                <a:latin typeface="+mn-ea"/>
              </a:rPr>
              <a:t>，</a:t>
            </a:r>
            <a:r>
              <a:rPr lang="en-US" altLang="zh-CN" dirty="0">
                <a:latin typeface="+mn-ea"/>
              </a:rPr>
              <a:t>backend\views\article</a:t>
            </a:r>
            <a:r>
              <a:rPr lang="zh-CN" altLang="en-US" dirty="0">
                <a:latin typeface="+mn-ea"/>
              </a:rPr>
              <a:t>、</a:t>
            </a:r>
            <a:r>
              <a:rPr lang="en-US" altLang="zh-CN" dirty="0">
                <a:latin typeface="+mn-ea"/>
              </a:rPr>
              <a:t>backend\views\category\</a:t>
            </a:r>
            <a:r>
              <a:rPr lang="zh-CN" altLang="en-US" dirty="0">
                <a:latin typeface="+mn-ea"/>
              </a:rPr>
              <a:t>和</a:t>
            </a:r>
            <a:r>
              <a:rPr lang="en-US" altLang="zh-CN" dirty="0">
                <a:latin typeface="+mn-ea"/>
              </a:rPr>
              <a:t>backend\views\comment</a:t>
            </a:r>
            <a:endParaRPr lang="en-US" altLang="zh-CN" dirty="0">
              <a:latin typeface="+mn-ea"/>
            </a:endParaRPr>
          </a:p>
          <a:p>
            <a:pPr marL="800100" lvl="1" indent="-342900">
              <a:buFontTx/>
              <a:buAutoNum type="arabicPeriod"/>
            </a:pPr>
            <a:r>
              <a:rPr lang="en-US" altLang="zh-CN" dirty="0">
                <a:latin typeface="+mn-ea"/>
              </a:rPr>
              <a:t>frontend\views\blog\</a:t>
            </a:r>
            <a:r>
              <a:rPr lang="en-US" altLang="zh-CN" dirty="0" err="1">
                <a:latin typeface="+mn-ea"/>
              </a:rPr>
              <a:t>create.php</a:t>
            </a:r>
            <a:r>
              <a:rPr lang="zh-CN" altLang="en-US" dirty="0">
                <a:latin typeface="+mn-ea"/>
              </a:rPr>
              <a:t>：为创建博客页面的</a:t>
            </a:r>
            <a:r>
              <a:rPr lang="en-US" altLang="zh-CN" dirty="0" err="1">
                <a:latin typeface="+mn-ea"/>
              </a:rPr>
              <a:t>php</a:t>
            </a:r>
            <a:r>
              <a:rPr lang="zh-CN" altLang="en-US" dirty="0">
                <a:latin typeface="+mn-ea"/>
              </a:rPr>
              <a:t>文件</a:t>
            </a:r>
            <a:endParaRPr lang="en-US" altLang="zh-CN" dirty="0">
              <a:latin typeface="+mn-ea"/>
            </a:endParaRPr>
          </a:p>
          <a:p>
            <a:pPr marL="800100" lvl="1" indent="-342900">
              <a:buFontTx/>
              <a:buAutoNum type="arabicPeriod"/>
            </a:pPr>
            <a:r>
              <a:rPr lang="en-US" altLang="zh-CN" dirty="0">
                <a:latin typeface="+mn-ea"/>
              </a:rPr>
              <a:t>frontend\views\blog\</a:t>
            </a:r>
            <a:r>
              <a:rPr lang="en-US" altLang="zh-CN" dirty="0" err="1">
                <a:latin typeface="+mn-ea"/>
              </a:rPr>
              <a:t>view.php</a:t>
            </a:r>
            <a:r>
              <a:rPr lang="zh-CN" altLang="en-US" dirty="0">
                <a:latin typeface="+mn-ea"/>
              </a:rPr>
              <a:t>：点击进入某一个博客具体内容的页面</a:t>
            </a:r>
            <a:endParaRPr lang="en-US" altLang="zh-CN" dirty="0">
              <a:latin typeface="+mn-ea"/>
            </a:endParaRPr>
          </a:p>
          <a:p>
            <a:pPr marL="800100" lvl="1" indent="-342900">
              <a:buFontTx/>
              <a:buAutoNum type="arabicPeriod"/>
            </a:pPr>
            <a:r>
              <a:rPr lang="en-US" altLang="zh-CN" dirty="0">
                <a:latin typeface="+mn-ea"/>
              </a:rPr>
              <a:t>frontend\views\blog\</a:t>
            </a:r>
            <a:r>
              <a:rPr lang="en-US" altLang="zh-CN" dirty="0" err="1">
                <a:latin typeface="+mn-ea"/>
              </a:rPr>
              <a:t>mypost.php</a:t>
            </a:r>
            <a:r>
              <a:rPr lang="zh-CN" altLang="en-US" dirty="0">
                <a:latin typeface="+mn-ea"/>
              </a:rPr>
              <a:t>：管理当前账号所写文章的界面</a:t>
            </a:r>
            <a:endParaRPr lang="zh-CN" altLang="en-US" dirty="0">
              <a:latin typeface="+mn-ea"/>
            </a:endParaRPr>
          </a:p>
          <a:p>
            <a:pPr marL="800100" lvl="1" indent="-342900">
              <a:buFontTx/>
              <a:buAutoNum type="arabicPeriod"/>
            </a:pPr>
            <a:r>
              <a:rPr lang="en-US" altLang="zh-CN" dirty="0">
                <a:latin typeface="+mn-ea"/>
              </a:rPr>
              <a:t>frontend\views\blog\</a:t>
            </a:r>
            <a:r>
              <a:rPr lang="en-US" altLang="zh-CN" dirty="0" err="1">
                <a:latin typeface="+mn-ea"/>
              </a:rPr>
              <a:t>update.php</a:t>
            </a:r>
            <a:r>
              <a:rPr lang="zh-CN" altLang="en-US" dirty="0">
                <a:latin typeface="+mn-ea"/>
              </a:rPr>
              <a:t>：更新当前文章</a:t>
            </a:r>
            <a:endParaRPr lang="zh-CN" altLang="en-US" dirty="0">
              <a:latin typeface="+mn-ea"/>
            </a:endParaRPr>
          </a:p>
          <a:p>
            <a:pPr marL="800100" lvl="1" indent="-342900">
              <a:buFontTx/>
              <a:buAutoNum type="arabicPeriod"/>
            </a:pPr>
            <a:r>
              <a:rPr lang="zh-CN" altLang="en-US" dirty="0">
                <a:latin typeface="+mn-ea"/>
              </a:rPr>
              <a:t>后端页面相差不大，进行增删的操作，都是利用</a:t>
            </a:r>
            <a:r>
              <a:rPr lang="en-US" altLang="zh-CN" dirty="0" err="1">
                <a:latin typeface="+mn-ea"/>
              </a:rPr>
              <a:t>yii</a:t>
            </a:r>
            <a:r>
              <a:rPr lang="zh-CN" altLang="en-US" dirty="0">
                <a:latin typeface="+mn-ea"/>
              </a:rPr>
              <a:t>框架中的部件生成一个列表来显示</a:t>
            </a:r>
            <a:endParaRPr lang="zh-CN" altLang="en-US" dirty="0">
              <a:latin typeface="+mn-ea"/>
            </a:endParaRPr>
          </a:p>
        </p:txBody>
      </p:sp>
      <p:sp>
        <p:nvSpPr>
          <p:cNvPr id="4" name="矩形 3"/>
          <p:cNvSpPr/>
          <p:nvPr>
            <p:custDataLst>
              <p:tags r:id="rId1"/>
            </p:custDataLst>
          </p:nvPr>
        </p:nvSpPr>
        <p:spPr>
          <a:xfrm>
            <a:off x="202293" y="37032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sp>
        <p:nvSpPr>
          <p:cNvPr id="14" name="文本框 13"/>
          <p:cNvSpPr txBox="1"/>
          <p:nvPr>
            <p:custDataLst>
              <p:tags r:id="rId2"/>
            </p:custDataLst>
          </p:nvPr>
        </p:nvSpPr>
        <p:spPr>
          <a:xfrm>
            <a:off x="502285" y="370205"/>
            <a:ext cx="4696460" cy="583565"/>
          </a:xfrm>
          <a:prstGeom prst="rect">
            <a:avLst/>
          </a:prstGeom>
          <a:noFill/>
        </p:spPr>
        <p:txBody>
          <a:bodyPr wrap="square" rtlCol="0">
            <a:spAutoFit/>
          </a:bodyPr>
          <a:p>
            <a:r>
              <a:rPr lang="en-US" altLang="zh-CN" sz="3200" b="1" dirty="0">
                <a:solidFill>
                  <a:schemeClr val="tx1">
                    <a:lumMod val="85000"/>
                    <a:lumOff val="15000"/>
                  </a:schemeClr>
                </a:solidFill>
                <a:latin typeface="+mn-ea"/>
              </a:rPr>
              <a:t>3.3 </a:t>
            </a:r>
            <a:r>
              <a:rPr lang="zh-CN" sz="3200" b="1" dirty="0">
                <a:solidFill>
                  <a:schemeClr val="tx1">
                    <a:lumMod val="85000"/>
                    <a:lumOff val="15000"/>
                  </a:schemeClr>
                </a:solidFill>
                <a:latin typeface="+mn-ea"/>
              </a:rPr>
              <a:t>博客与评论系统实现</a:t>
            </a:r>
            <a:endParaRPr lang="zh-CN" sz="3200" b="1" dirty="0">
              <a:solidFill>
                <a:schemeClr val="tx1">
                  <a:lumMod val="85000"/>
                  <a:lumOff val="15000"/>
                </a:schemeClr>
              </a:solidFill>
              <a:latin typeface="+mn-ea"/>
            </a:endParaRPr>
          </a:p>
        </p:txBody>
      </p:sp>
      <p:sp>
        <p:nvSpPr>
          <p:cNvPr id="15" name="矩形 14"/>
          <p:cNvSpPr/>
          <p:nvPr>
            <p:custDataLst>
              <p:tags r:id="rId3"/>
            </p:custDataLst>
          </p:nvPr>
        </p:nvSpPr>
        <p:spPr>
          <a:xfrm>
            <a:off x="6350" y="37032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cxnSp>
        <p:nvCxnSpPr>
          <p:cNvPr id="16" name="直接连接符 15"/>
          <p:cNvCxnSpPr/>
          <p:nvPr>
            <p:custDataLst>
              <p:tags r:id="rId4"/>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8589" y="1244989"/>
            <a:ext cx="10534650" cy="1477328"/>
          </a:xfrm>
          <a:prstGeom prst="rect">
            <a:avLst/>
          </a:prstGeom>
          <a:noFill/>
        </p:spPr>
        <p:txBody>
          <a:bodyPr wrap="square" rtlCol="0">
            <a:spAutoFit/>
          </a:bodyPr>
          <a:lstStyle/>
          <a:p>
            <a:r>
              <a:rPr lang="zh-CN" altLang="en-US" dirty="0">
                <a:latin typeface="+mn-ea"/>
              </a:rPr>
              <a:t>实现功能：</a:t>
            </a:r>
            <a:endParaRPr lang="en-US" altLang="zh-CN" dirty="0">
              <a:latin typeface="+mn-ea"/>
            </a:endParaRPr>
          </a:p>
          <a:p>
            <a:r>
              <a:rPr lang="zh-CN" altLang="en-US" dirty="0">
                <a:latin typeface="+mn-ea"/>
              </a:rPr>
              <a:t>对于</a:t>
            </a:r>
            <a:r>
              <a:rPr lang="en-US" altLang="zh-CN" dirty="0">
                <a:latin typeface="+mn-ea"/>
              </a:rPr>
              <a:t>news</a:t>
            </a:r>
            <a:r>
              <a:rPr lang="zh-CN" altLang="en-US" dirty="0">
                <a:latin typeface="+mn-ea"/>
              </a:rPr>
              <a:t>和</a:t>
            </a:r>
            <a:r>
              <a:rPr lang="en-US" altLang="zh-CN" dirty="0">
                <a:latin typeface="+mn-ea"/>
              </a:rPr>
              <a:t>research</a:t>
            </a:r>
            <a:r>
              <a:rPr lang="zh-CN" altLang="en-US" dirty="0">
                <a:latin typeface="+mn-ea"/>
              </a:rPr>
              <a:t>模块，由于这部分信息具有一定的严肃性，不允许用户进行发布，只允许管理员从后台添加，设计有如下的功能：</a:t>
            </a:r>
            <a:endParaRPr lang="zh-CN" altLang="en-US" dirty="0">
              <a:latin typeface="+mn-ea"/>
            </a:endParaRPr>
          </a:p>
          <a:p>
            <a:r>
              <a:rPr lang="en-US" altLang="zh-CN" dirty="0">
                <a:latin typeface="+mn-ea"/>
              </a:rPr>
              <a:t>- </a:t>
            </a:r>
            <a:r>
              <a:rPr lang="zh-CN" altLang="en-US" dirty="0">
                <a:latin typeface="+mn-ea"/>
              </a:rPr>
              <a:t>浏览视频新闻和文字新闻：文字新闻可跳转到对应的页面、视频新闻跳转到对应的视频页面。</a:t>
            </a:r>
            <a:endParaRPr lang="zh-CN" altLang="en-US" dirty="0">
              <a:latin typeface="+mn-ea"/>
            </a:endParaRPr>
          </a:p>
          <a:p>
            <a:r>
              <a:rPr lang="en-US" altLang="zh-CN" dirty="0">
                <a:latin typeface="+mn-ea"/>
              </a:rPr>
              <a:t>- </a:t>
            </a:r>
            <a:r>
              <a:rPr lang="zh-CN" altLang="en-US" dirty="0">
                <a:latin typeface="+mn-ea"/>
              </a:rPr>
              <a:t>访问对应的研究页面：通过研究页面得到的链接进入外部论文网站进行观看。</a:t>
            </a:r>
            <a:endParaRPr lang="zh-CN" altLang="en-US" dirty="0">
              <a:latin typeface="+mn-ea"/>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38421" y="2846799"/>
            <a:ext cx="4198984" cy="3665538"/>
          </a:xfrm>
          <a:prstGeom prst="rect">
            <a:avLst/>
          </a:prstGeom>
        </p:spPr>
      </p:pic>
      <p:sp>
        <p:nvSpPr>
          <p:cNvPr id="13" name="矩形 12"/>
          <p:cNvSpPr/>
          <p:nvPr>
            <p:custDataLst>
              <p:tags r:id="rId2"/>
            </p:custDataLst>
          </p:nvPr>
        </p:nvSpPr>
        <p:spPr>
          <a:xfrm>
            <a:off x="202293" y="37032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sp>
        <p:nvSpPr>
          <p:cNvPr id="14" name="文本框 13"/>
          <p:cNvSpPr txBox="1"/>
          <p:nvPr>
            <p:custDataLst>
              <p:tags r:id="rId3"/>
            </p:custDataLst>
          </p:nvPr>
        </p:nvSpPr>
        <p:spPr>
          <a:xfrm>
            <a:off x="502285" y="370205"/>
            <a:ext cx="4696460" cy="583565"/>
          </a:xfrm>
          <a:prstGeom prst="rect">
            <a:avLst/>
          </a:prstGeom>
          <a:noFill/>
        </p:spPr>
        <p:txBody>
          <a:bodyPr wrap="square" rtlCol="0">
            <a:spAutoFit/>
          </a:bodyPr>
          <a:p>
            <a:r>
              <a:rPr lang="en-US" altLang="zh-CN" sz="3200" b="1" dirty="0">
                <a:solidFill>
                  <a:schemeClr val="tx1">
                    <a:lumMod val="85000"/>
                    <a:lumOff val="15000"/>
                  </a:schemeClr>
                </a:solidFill>
                <a:latin typeface="+mn-ea"/>
              </a:rPr>
              <a:t>3.4 </a:t>
            </a:r>
            <a:r>
              <a:rPr lang="zh-CN" sz="3200" b="1" dirty="0">
                <a:solidFill>
                  <a:schemeClr val="tx1">
                    <a:lumMod val="85000"/>
                    <a:lumOff val="15000"/>
                  </a:schemeClr>
                </a:solidFill>
                <a:latin typeface="+mn-ea"/>
              </a:rPr>
              <a:t>新闻与研究页面实现</a:t>
            </a:r>
            <a:endParaRPr lang="zh-CN" sz="3200" b="1" dirty="0">
              <a:solidFill>
                <a:schemeClr val="tx1">
                  <a:lumMod val="85000"/>
                  <a:lumOff val="15000"/>
                </a:schemeClr>
              </a:solidFill>
              <a:latin typeface="+mn-ea"/>
            </a:endParaRPr>
          </a:p>
        </p:txBody>
      </p:sp>
      <p:sp>
        <p:nvSpPr>
          <p:cNvPr id="15" name="矩形 14"/>
          <p:cNvSpPr/>
          <p:nvPr>
            <p:custDataLst>
              <p:tags r:id="rId4"/>
            </p:custDataLst>
          </p:nvPr>
        </p:nvSpPr>
        <p:spPr>
          <a:xfrm>
            <a:off x="6350" y="37032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cxnSp>
        <p:nvCxnSpPr>
          <p:cNvPr id="16" name="直接连接符 15"/>
          <p:cNvCxnSpPr/>
          <p:nvPr>
            <p:custDataLst>
              <p:tags r:id="rId5"/>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8589" y="1244989"/>
            <a:ext cx="10534650" cy="1477328"/>
          </a:xfrm>
          <a:prstGeom prst="rect">
            <a:avLst/>
          </a:prstGeom>
          <a:noFill/>
        </p:spPr>
        <p:txBody>
          <a:bodyPr wrap="square" rtlCol="0">
            <a:spAutoFit/>
          </a:bodyPr>
          <a:lstStyle/>
          <a:p>
            <a:r>
              <a:rPr lang="zh-CN" altLang="en-US" dirty="0">
                <a:latin typeface="+mn-ea"/>
              </a:rPr>
              <a:t>以</a:t>
            </a:r>
            <a:r>
              <a:rPr lang="en-US" altLang="zh-CN" dirty="0">
                <a:latin typeface="+mn-ea"/>
              </a:rPr>
              <a:t>news</a:t>
            </a:r>
            <a:r>
              <a:rPr lang="zh-CN" altLang="en-US" dirty="0">
                <a:latin typeface="+mn-ea"/>
              </a:rPr>
              <a:t>为例：</a:t>
            </a:r>
            <a:endParaRPr lang="en-US" altLang="zh-CN" dirty="0">
              <a:latin typeface="+mn-ea"/>
            </a:endParaRPr>
          </a:p>
          <a:p>
            <a:r>
              <a:rPr lang="en-US" altLang="zh-CN" b="1" dirty="0">
                <a:latin typeface="+mn-ea"/>
              </a:rPr>
              <a:t>Model</a:t>
            </a:r>
            <a:r>
              <a:rPr lang="zh-CN" altLang="en-US" b="1" dirty="0">
                <a:latin typeface="+mn-ea"/>
              </a:rPr>
              <a:t>：</a:t>
            </a:r>
            <a:endParaRPr lang="en-US" altLang="zh-CN" b="1" dirty="0">
              <a:latin typeface="+mn-ea"/>
            </a:endParaRPr>
          </a:p>
          <a:p>
            <a:pPr marL="800100" lvl="1" indent="-342900">
              <a:buAutoNum type="arabicPeriod"/>
            </a:pPr>
            <a:r>
              <a:rPr lang="en-US" altLang="zh-CN" dirty="0">
                <a:latin typeface="+mn-ea"/>
              </a:rPr>
              <a:t>news</a:t>
            </a:r>
            <a:r>
              <a:rPr lang="zh-CN" altLang="en-US" dirty="0">
                <a:latin typeface="+mn-ea"/>
              </a:rPr>
              <a:t>相应的字段在</a:t>
            </a:r>
            <a:r>
              <a:rPr lang="en-US" altLang="zh-CN" dirty="0">
                <a:latin typeface="+mn-ea"/>
              </a:rPr>
              <a:t>rules()</a:t>
            </a:r>
            <a:r>
              <a:rPr lang="zh-CN" altLang="en-US" dirty="0">
                <a:latin typeface="+mn-ea"/>
              </a:rPr>
              <a:t>和</a:t>
            </a:r>
            <a:r>
              <a:rPr lang="en-US" altLang="zh-CN" dirty="0" err="1">
                <a:latin typeface="+mn-ea"/>
              </a:rPr>
              <a:t>attributeLabels</a:t>
            </a:r>
            <a:r>
              <a:rPr lang="en-US" altLang="zh-CN" dirty="0">
                <a:latin typeface="+mn-ea"/>
              </a:rPr>
              <a:t>()</a:t>
            </a:r>
            <a:r>
              <a:rPr lang="zh-CN" altLang="en-US" dirty="0">
                <a:latin typeface="+mn-ea"/>
              </a:rPr>
              <a:t>中设置，使用</a:t>
            </a:r>
            <a:r>
              <a:rPr lang="en-US" altLang="zh-CN" dirty="0" err="1">
                <a:latin typeface="+mn-ea"/>
              </a:rPr>
              <a:t>newsQuery</a:t>
            </a:r>
            <a:r>
              <a:rPr lang="zh-CN" altLang="en-US" dirty="0">
                <a:latin typeface="+mn-ea"/>
              </a:rPr>
              <a:t>的</a:t>
            </a:r>
            <a:r>
              <a:rPr lang="en-US" altLang="zh-CN" dirty="0">
                <a:latin typeface="+mn-ea"/>
              </a:rPr>
              <a:t>model</a:t>
            </a:r>
            <a:r>
              <a:rPr lang="zh-CN" altLang="en-US" dirty="0">
                <a:latin typeface="+mn-ea"/>
              </a:rPr>
              <a:t>进行查询工作。</a:t>
            </a:r>
            <a:endParaRPr lang="en-US" altLang="zh-CN" dirty="0">
              <a:latin typeface="+mn-ea"/>
            </a:endParaRPr>
          </a:p>
          <a:p>
            <a:pPr marL="800100" lvl="1" indent="-342900">
              <a:buFontTx/>
              <a:buAutoNum type="arabicPeriod"/>
            </a:pPr>
            <a:r>
              <a:rPr lang="en-US" altLang="zh-CN" dirty="0" err="1">
                <a:latin typeface="+mn-ea"/>
              </a:rPr>
              <a:t>NewsQuery</a:t>
            </a:r>
            <a:r>
              <a:rPr lang="zh-CN" altLang="en-US" dirty="0">
                <a:latin typeface="+mn-ea"/>
              </a:rPr>
              <a:t>下的方法较为简单，从数据库获得接口后分别设置返回所有、一条或者按时间顺序排列最新的即可。</a:t>
            </a:r>
            <a:endParaRPr lang="en-US" altLang="zh-CN" dirty="0">
              <a:latin typeface="+mn-ea"/>
            </a:endParaRPr>
          </a:p>
        </p:txBody>
      </p:sp>
      <p:sp>
        <p:nvSpPr>
          <p:cNvPr id="7" name="文本框 6"/>
          <p:cNvSpPr txBox="1"/>
          <p:nvPr/>
        </p:nvSpPr>
        <p:spPr>
          <a:xfrm>
            <a:off x="558589" y="2936462"/>
            <a:ext cx="10534650" cy="1754326"/>
          </a:xfrm>
          <a:prstGeom prst="rect">
            <a:avLst/>
          </a:prstGeom>
          <a:noFill/>
        </p:spPr>
        <p:txBody>
          <a:bodyPr wrap="square" rtlCol="0">
            <a:spAutoFit/>
          </a:bodyPr>
          <a:lstStyle/>
          <a:p>
            <a:r>
              <a:rPr lang="en-US" altLang="zh-CN" b="1" dirty="0">
                <a:latin typeface="+mn-ea"/>
              </a:rPr>
              <a:t>Controller</a:t>
            </a:r>
            <a:r>
              <a:rPr lang="zh-CN" altLang="en-US" dirty="0">
                <a:latin typeface="+mn-ea"/>
              </a:rPr>
              <a:t>：</a:t>
            </a:r>
            <a:endParaRPr lang="en-US" altLang="zh-CN" dirty="0">
              <a:latin typeface="+mn-ea"/>
            </a:endParaRPr>
          </a:p>
          <a:p>
            <a:pPr marL="800100" lvl="1" indent="-342900">
              <a:buFontTx/>
              <a:buAutoNum type="arabicPeriod"/>
            </a:pPr>
            <a:r>
              <a:rPr lang="en-US" altLang="zh-CN" dirty="0">
                <a:latin typeface="+mn-ea"/>
              </a:rPr>
              <a:t>controller</a:t>
            </a:r>
            <a:r>
              <a:rPr lang="zh-CN" altLang="en-US" dirty="0">
                <a:latin typeface="+mn-ea"/>
              </a:rPr>
              <a:t>决定获取请求和传递响应的过程，比如在前台需要在</a:t>
            </a:r>
            <a:r>
              <a:rPr lang="en-US" altLang="zh-CN" dirty="0">
                <a:latin typeface="+mn-ea"/>
              </a:rPr>
              <a:t>view</a:t>
            </a:r>
            <a:r>
              <a:rPr lang="zh-CN" altLang="en-US" dirty="0">
                <a:latin typeface="+mn-ea"/>
              </a:rPr>
              <a:t>页面中分的多个新闻展示，则需要采用</a:t>
            </a:r>
            <a:r>
              <a:rPr lang="en-US" altLang="zh-CN" dirty="0" err="1">
                <a:latin typeface="+mn-ea"/>
              </a:rPr>
              <a:t>actionIndex</a:t>
            </a:r>
            <a:r>
              <a:rPr lang="zh-CN" altLang="en-US" dirty="0">
                <a:latin typeface="+mn-ea"/>
              </a:rPr>
              <a:t>函数进行响应。调用</a:t>
            </a:r>
            <a:r>
              <a:rPr lang="en-US" altLang="zh-CN" dirty="0">
                <a:latin typeface="+mn-ea"/>
              </a:rPr>
              <a:t>model</a:t>
            </a:r>
            <a:r>
              <a:rPr lang="zh-CN" altLang="en-US" dirty="0">
                <a:latin typeface="+mn-ea"/>
              </a:rPr>
              <a:t>中</a:t>
            </a:r>
            <a:r>
              <a:rPr lang="en-US" altLang="zh-CN" dirty="0">
                <a:latin typeface="+mn-ea"/>
              </a:rPr>
              <a:t>video</a:t>
            </a:r>
            <a:r>
              <a:rPr lang="zh-CN" altLang="en-US" dirty="0">
                <a:latin typeface="+mn-ea"/>
              </a:rPr>
              <a:t>和</a:t>
            </a:r>
            <a:r>
              <a:rPr lang="en-US" altLang="zh-CN" dirty="0">
                <a:latin typeface="+mn-ea"/>
              </a:rPr>
              <a:t>news</a:t>
            </a:r>
            <a:r>
              <a:rPr lang="zh-CN" altLang="en-US" dirty="0">
                <a:latin typeface="+mn-ea"/>
              </a:rPr>
              <a:t>部分的查询函数</a:t>
            </a:r>
            <a:r>
              <a:rPr lang="en-US" altLang="zh-CN" dirty="0" err="1">
                <a:latin typeface="+mn-ea"/>
              </a:rPr>
              <a:t>getAll</a:t>
            </a:r>
            <a:r>
              <a:rPr lang="en-US" altLang="zh-CN" dirty="0">
                <a:latin typeface="+mn-ea"/>
              </a:rPr>
              <a:t>()</a:t>
            </a:r>
            <a:r>
              <a:rPr lang="zh-CN" altLang="en-US" dirty="0">
                <a:latin typeface="+mn-ea"/>
              </a:rPr>
              <a:t>获得并将新闻的数据传递给上层</a:t>
            </a:r>
            <a:r>
              <a:rPr lang="en-US" altLang="zh-CN" dirty="0">
                <a:latin typeface="+mn-ea"/>
              </a:rPr>
              <a:t>view</a:t>
            </a:r>
            <a:r>
              <a:rPr lang="zh-CN" altLang="en-US" dirty="0">
                <a:latin typeface="+mn-ea"/>
              </a:rPr>
              <a:t>。</a:t>
            </a:r>
            <a:endParaRPr lang="en-US" altLang="zh-CN" dirty="0">
              <a:latin typeface="+mn-ea"/>
            </a:endParaRPr>
          </a:p>
          <a:p>
            <a:pPr marL="800100" lvl="1" indent="-342900">
              <a:buFontTx/>
              <a:buAutoNum type="arabicPeriod"/>
            </a:pPr>
            <a:r>
              <a:rPr lang="zh-CN" altLang="en-US" dirty="0">
                <a:latin typeface="+mn-ea"/>
              </a:rPr>
              <a:t>后台的</a:t>
            </a:r>
            <a:r>
              <a:rPr lang="en-US" altLang="zh-CN" dirty="0">
                <a:latin typeface="+mn-ea"/>
              </a:rPr>
              <a:t>controller</a:t>
            </a:r>
            <a:r>
              <a:rPr lang="zh-CN" altLang="en-US" dirty="0">
                <a:latin typeface="+mn-ea"/>
              </a:rPr>
              <a:t>略有不同，主要是接收到相应的增删改请求后，对数据库进行操作，成功后会返回后台的</a:t>
            </a:r>
            <a:r>
              <a:rPr lang="en-US" altLang="zh-CN" dirty="0">
                <a:latin typeface="+mn-ea"/>
              </a:rPr>
              <a:t>news/index</a:t>
            </a:r>
            <a:r>
              <a:rPr lang="zh-CN" altLang="en-US" dirty="0">
                <a:latin typeface="+mn-ea"/>
              </a:rPr>
              <a:t>页面。</a:t>
            </a:r>
            <a:endParaRPr lang="zh-CN" altLang="en-US" dirty="0">
              <a:latin typeface="+mn-ea"/>
            </a:endParaRPr>
          </a:p>
        </p:txBody>
      </p:sp>
      <p:sp>
        <p:nvSpPr>
          <p:cNvPr id="8" name="文本框 7"/>
          <p:cNvSpPr txBox="1"/>
          <p:nvPr/>
        </p:nvSpPr>
        <p:spPr>
          <a:xfrm>
            <a:off x="558589" y="4758011"/>
            <a:ext cx="10534650" cy="1200329"/>
          </a:xfrm>
          <a:prstGeom prst="rect">
            <a:avLst/>
          </a:prstGeom>
          <a:noFill/>
        </p:spPr>
        <p:txBody>
          <a:bodyPr wrap="square" rtlCol="0">
            <a:spAutoFit/>
          </a:bodyPr>
          <a:lstStyle/>
          <a:p>
            <a:r>
              <a:rPr lang="en-US" altLang="zh-CN" b="1" dirty="0">
                <a:latin typeface="+mn-ea"/>
              </a:rPr>
              <a:t>View</a:t>
            </a:r>
            <a:r>
              <a:rPr lang="zh-CN" altLang="en-US" dirty="0">
                <a:latin typeface="+mn-ea"/>
              </a:rPr>
              <a:t>：</a:t>
            </a:r>
            <a:endParaRPr lang="en-US" altLang="zh-CN" dirty="0">
              <a:latin typeface="+mn-ea"/>
            </a:endParaRPr>
          </a:p>
          <a:p>
            <a:pPr marL="800100" lvl="1" indent="-342900">
              <a:buFontTx/>
              <a:buAutoNum type="arabicPeriod"/>
            </a:pPr>
            <a:r>
              <a:rPr lang="zh-CN" altLang="en-US" dirty="0">
                <a:latin typeface="+mn-ea"/>
              </a:rPr>
              <a:t>数据传递到前台</a:t>
            </a:r>
            <a:r>
              <a:rPr lang="en-US" altLang="zh-CN" dirty="0">
                <a:latin typeface="+mn-ea"/>
              </a:rPr>
              <a:t>view</a:t>
            </a:r>
            <a:r>
              <a:rPr lang="zh-CN" altLang="en-US" dirty="0">
                <a:latin typeface="+mn-ea"/>
              </a:rPr>
              <a:t>，我们用</a:t>
            </a:r>
            <a:r>
              <a:rPr lang="en-US" altLang="zh-CN" dirty="0" err="1">
                <a:latin typeface="+mn-ea"/>
              </a:rPr>
              <a:t>php</a:t>
            </a:r>
            <a:r>
              <a:rPr lang="zh-CN" altLang="en-US" dirty="0">
                <a:latin typeface="+mn-ea"/>
              </a:rPr>
              <a:t>编写的</a:t>
            </a:r>
            <a:r>
              <a:rPr lang="en-US" altLang="zh-CN" dirty="0">
                <a:latin typeface="+mn-ea"/>
              </a:rPr>
              <a:t>view</a:t>
            </a:r>
            <a:r>
              <a:rPr lang="zh-CN" altLang="en-US" dirty="0">
                <a:latin typeface="+mn-ea"/>
              </a:rPr>
              <a:t>采用了多个</a:t>
            </a:r>
            <a:r>
              <a:rPr lang="en-US" altLang="zh-CN" dirty="0" err="1">
                <a:latin typeface="+mn-ea"/>
              </a:rPr>
              <a:t>css</a:t>
            </a:r>
            <a:r>
              <a:rPr lang="zh-CN" altLang="en-US" dirty="0">
                <a:latin typeface="+mn-ea"/>
              </a:rPr>
              <a:t>样式展示对应数据</a:t>
            </a:r>
            <a:endParaRPr lang="en-US" altLang="zh-CN" dirty="0">
              <a:latin typeface="+mn-ea"/>
            </a:endParaRPr>
          </a:p>
          <a:p>
            <a:pPr marL="800100" lvl="1" indent="-342900">
              <a:buFontTx/>
              <a:buAutoNum type="arabicPeriod"/>
            </a:pPr>
            <a:r>
              <a:rPr lang="zh-CN" altLang="en-US" dirty="0">
                <a:latin typeface="+mn-ea"/>
              </a:rPr>
              <a:t>后台</a:t>
            </a:r>
            <a:r>
              <a:rPr lang="en-US" altLang="zh-CN" dirty="0">
                <a:latin typeface="+mn-ea"/>
              </a:rPr>
              <a:t>view</a:t>
            </a:r>
            <a:r>
              <a:rPr lang="zh-CN" altLang="en-US" dirty="0">
                <a:latin typeface="+mn-ea"/>
              </a:rPr>
              <a:t>由</a:t>
            </a:r>
            <a:r>
              <a:rPr lang="en-US" altLang="zh-CN" dirty="0" err="1">
                <a:latin typeface="+mn-ea"/>
              </a:rPr>
              <a:t>gii</a:t>
            </a:r>
            <a:r>
              <a:rPr lang="zh-CN" altLang="en-US" dirty="0">
                <a:latin typeface="+mn-ea"/>
              </a:rPr>
              <a:t>生成，进行增删的操作，调用了</a:t>
            </a:r>
            <a:r>
              <a:rPr lang="en-US" altLang="zh-CN" b="1" dirty="0" err="1">
                <a:latin typeface="+mn-ea"/>
              </a:rPr>
              <a:t>gridview</a:t>
            </a:r>
            <a:r>
              <a:rPr lang="zh-CN" altLang="en-US" dirty="0">
                <a:latin typeface="+mn-ea"/>
              </a:rPr>
              <a:t>部件用于在网格中显示数据，以及</a:t>
            </a:r>
            <a:r>
              <a:rPr lang="en-US" altLang="zh-CN" dirty="0">
                <a:latin typeface="+mn-ea"/>
              </a:rPr>
              <a:t>controller</a:t>
            </a:r>
            <a:r>
              <a:rPr lang="zh-CN" altLang="en-US" dirty="0">
                <a:latin typeface="+mn-ea"/>
              </a:rPr>
              <a:t>提供的参数。</a:t>
            </a:r>
            <a:endParaRPr lang="zh-CN" altLang="en-US" dirty="0">
              <a:latin typeface="+mn-ea"/>
            </a:endParaRPr>
          </a:p>
        </p:txBody>
      </p:sp>
      <p:sp>
        <p:nvSpPr>
          <p:cNvPr id="13" name="矩形 12"/>
          <p:cNvSpPr/>
          <p:nvPr>
            <p:custDataLst>
              <p:tags r:id="rId1"/>
            </p:custDataLst>
          </p:nvPr>
        </p:nvSpPr>
        <p:spPr>
          <a:xfrm>
            <a:off x="202293" y="37032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sp>
        <p:nvSpPr>
          <p:cNvPr id="14" name="文本框 13"/>
          <p:cNvSpPr txBox="1"/>
          <p:nvPr>
            <p:custDataLst>
              <p:tags r:id="rId2"/>
            </p:custDataLst>
          </p:nvPr>
        </p:nvSpPr>
        <p:spPr>
          <a:xfrm>
            <a:off x="502285" y="370205"/>
            <a:ext cx="4696460" cy="583565"/>
          </a:xfrm>
          <a:prstGeom prst="rect">
            <a:avLst/>
          </a:prstGeom>
          <a:noFill/>
        </p:spPr>
        <p:txBody>
          <a:bodyPr wrap="square" rtlCol="0">
            <a:spAutoFit/>
          </a:bodyPr>
          <a:p>
            <a:r>
              <a:rPr lang="en-US" altLang="zh-CN" sz="3200" b="1" dirty="0">
                <a:solidFill>
                  <a:schemeClr val="tx1">
                    <a:lumMod val="85000"/>
                    <a:lumOff val="15000"/>
                  </a:schemeClr>
                </a:solidFill>
                <a:latin typeface="+mn-ea"/>
              </a:rPr>
              <a:t>3.4 </a:t>
            </a:r>
            <a:r>
              <a:rPr lang="zh-CN" sz="3200" b="1" dirty="0">
                <a:solidFill>
                  <a:schemeClr val="tx1">
                    <a:lumMod val="85000"/>
                    <a:lumOff val="15000"/>
                  </a:schemeClr>
                </a:solidFill>
                <a:latin typeface="+mn-ea"/>
              </a:rPr>
              <a:t>新闻与研究页面实现</a:t>
            </a:r>
            <a:endParaRPr lang="zh-CN" sz="3200" b="1" dirty="0">
              <a:solidFill>
                <a:schemeClr val="tx1">
                  <a:lumMod val="85000"/>
                  <a:lumOff val="15000"/>
                </a:schemeClr>
              </a:solidFill>
              <a:latin typeface="+mn-ea"/>
            </a:endParaRPr>
          </a:p>
        </p:txBody>
      </p:sp>
      <p:sp>
        <p:nvSpPr>
          <p:cNvPr id="15" name="矩形 14"/>
          <p:cNvSpPr/>
          <p:nvPr>
            <p:custDataLst>
              <p:tags r:id="rId3"/>
            </p:custDataLst>
          </p:nvPr>
        </p:nvSpPr>
        <p:spPr>
          <a:xfrm>
            <a:off x="6350" y="37032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cxnSp>
        <p:nvCxnSpPr>
          <p:cNvPr id="16" name="直接连接符 15"/>
          <p:cNvCxnSpPr/>
          <p:nvPr>
            <p:custDataLst>
              <p:tags r:id="rId4"/>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558589" y="1244989"/>
            <a:ext cx="10534650" cy="1477328"/>
          </a:xfrm>
          <a:prstGeom prst="rect">
            <a:avLst/>
          </a:prstGeom>
          <a:noFill/>
        </p:spPr>
        <p:txBody>
          <a:bodyPr wrap="square" rtlCol="0">
            <a:spAutoFit/>
          </a:bodyPr>
          <a:lstStyle/>
          <a:p>
            <a:r>
              <a:rPr lang="zh-CN" altLang="en-US" dirty="0"/>
              <a:t>模块实现功能：：</a:t>
            </a:r>
            <a:endParaRPr lang="zh-CN" altLang="en-US" dirty="0"/>
          </a:p>
          <a:p>
            <a:r>
              <a:rPr lang="en-US" altLang="zh-CN" dirty="0"/>
              <a:t>- </a:t>
            </a:r>
            <a:r>
              <a:rPr lang="zh-CN" altLang="en-US" dirty="0"/>
              <a:t>浏览由其他用户发表的与核污染有关的视频。</a:t>
            </a:r>
            <a:endParaRPr lang="zh-CN" altLang="en-US" dirty="0"/>
          </a:p>
          <a:p>
            <a:r>
              <a:rPr lang="en-US" altLang="zh-CN" dirty="0"/>
              <a:t>- </a:t>
            </a:r>
            <a:r>
              <a:rPr lang="zh-CN" altLang="en-US" dirty="0"/>
              <a:t>搜索与某个关键词相关的视频</a:t>
            </a:r>
            <a:endParaRPr lang="en-US" altLang="zh-CN" dirty="0"/>
          </a:p>
          <a:p>
            <a:r>
              <a:rPr lang="en-US" altLang="zh-CN" dirty="0"/>
              <a:t>- </a:t>
            </a:r>
            <a:r>
              <a:rPr lang="zh-CN" altLang="en-US" dirty="0"/>
              <a:t>对某个视频进行评论（需要注册登录网站），关注某个用户</a:t>
            </a:r>
            <a:endParaRPr lang="zh-CN" altLang="en-US" dirty="0"/>
          </a:p>
          <a:p>
            <a:r>
              <a:rPr lang="en-US" altLang="zh-CN" dirty="0"/>
              <a:t>- </a:t>
            </a:r>
            <a:r>
              <a:rPr lang="zh-CN" altLang="en-US" dirty="0"/>
              <a:t>发表视频</a:t>
            </a:r>
            <a:endParaRPr lang="zh-CN" altLang="en-US"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91407" y="2722317"/>
            <a:ext cx="6662093" cy="3871313"/>
          </a:xfrm>
          <a:prstGeom prst="rect">
            <a:avLst/>
          </a:prstGeom>
        </p:spPr>
      </p:pic>
      <p:sp>
        <p:nvSpPr>
          <p:cNvPr id="13" name="矩形 12"/>
          <p:cNvSpPr/>
          <p:nvPr>
            <p:custDataLst>
              <p:tags r:id="rId2"/>
            </p:custDataLst>
          </p:nvPr>
        </p:nvSpPr>
        <p:spPr>
          <a:xfrm>
            <a:off x="202293" y="37032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sp>
        <p:nvSpPr>
          <p:cNvPr id="14" name="文本框 13"/>
          <p:cNvSpPr txBox="1"/>
          <p:nvPr>
            <p:custDataLst>
              <p:tags r:id="rId3"/>
            </p:custDataLst>
          </p:nvPr>
        </p:nvSpPr>
        <p:spPr>
          <a:xfrm>
            <a:off x="502285" y="370205"/>
            <a:ext cx="5593715" cy="583565"/>
          </a:xfrm>
          <a:prstGeom prst="rect">
            <a:avLst/>
          </a:prstGeom>
          <a:noFill/>
        </p:spPr>
        <p:txBody>
          <a:bodyPr wrap="square" rtlCol="0">
            <a:spAutoFit/>
          </a:bodyPr>
          <a:p>
            <a:r>
              <a:rPr lang="en-US" altLang="zh-CN" sz="3200" b="1" dirty="0">
                <a:solidFill>
                  <a:schemeClr val="tx1">
                    <a:lumMod val="85000"/>
                    <a:lumOff val="15000"/>
                  </a:schemeClr>
                </a:solidFill>
                <a:latin typeface="+mn-ea"/>
              </a:rPr>
              <a:t>3.5 </a:t>
            </a:r>
            <a:r>
              <a:rPr lang="zh-CN" sz="3200" b="1" dirty="0">
                <a:solidFill>
                  <a:schemeClr val="tx1">
                    <a:lumMod val="85000"/>
                    <a:lumOff val="15000"/>
                  </a:schemeClr>
                </a:solidFill>
                <a:latin typeface="+mn-ea"/>
              </a:rPr>
              <a:t>视频及其管理实现</a:t>
            </a:r>
            <a:endParaRPr lang="zh-CN" sz="3200" b="1" dirty="0">
              <a:solidFill>
                <a:schemeClr val="tx1">
                  <a:lumMod val="85000"/>
                  <a:lumOff val="15000"/>
                </a:schemeClr>
              </a:solidFill>
              <a:latin typeface="+mn-ea"/>
            </a:endParaRPr>
          </a:p>
        </p:txBody>
      </p:sp>
      <p:sp>
        <p:nvSpPr>
          <p:cNvPr id="15" name="矩形 14"/>
          <p:cNvSpPr/>
          <p:nvPr>
            <p:custDataLst>
              <p:tags r:id="rId4"/>
            </p:custDataLst>
          </p:nvPr>
        </p:nvSpPr>
        <p:spPr>
          <a:xfrm>
            <a:off x="6350" y="37032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cxnSp>
        <p:nvCxnSpPr>
          <p:cNvPr id="16" name="直接连接符 15"/>
          <p:cNvCxnSpPr/>
          <p:nvPr>
            <p:custDataLst>
              <p:tags r:id="rId5"/>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58589" y="1244989"/>
            <a:ext cx="10534650" cy="1198880"/>
          </a:xfrm>
          <a:prstGeom prst="rect">
            <a:avLst/>
          </a:prstGeom>
          <a:noFill/>
        </p:spPr>
        <p:txBody>
          <a:bodyPr wrap="square" rtlCol="0">
            <a:spAutoFit/>
          </a:bodyPr>
          <a:lstStyle/>
          <a:p>
            <a:r>
              <a:rPr lang="en-US" altLang="zh-CN" b="1" dirty="0"/>
              <a:t>Model</a:t>
            </a:r>
            <a:r>
              <a:rPr lang="zh-CN" altLang="en-US" b="1" dirty="0"/>
              <a:t>：</a:t>
            </a:r>
            <a:r>
              <a:rPr lang="zh-CN" altLang="en-US" dirty="0"/>
              <a:t>位于</a:t>
            </a:r>
            <a:r>
              <a:rPr lang="en-US" altLang="zh-CN" dirty="0"/>
              <a:t>common/models</a:t>
            </a:r>
            <a:r>
              <a:rPr lang="zh-CN" altLang="en-US" dirty="0"/>
              <a:t>目录下的</a:t>
            </a:r>
            <a:r>
              <a:rPr lang="en-US" altLang="zh-CN" dirty="0"/>
              <a:t>Video</a:t>
            </a:r>
            <a:r>
              <a:rPr lang="zh-CN" altLang="en-US" dirty="0"/>
              <a:t>、</a:t>
            </a:r>
            <a:r>
              <a:rPr lang="en-US" altLang="zh-CN" dirty="0" err="1"/>
              <a:t>VideoLike</a:t>
            </a:r>
            <a:r>
              <a:rPr lang="zh-CN" altLang="en-US" dirty="0"/>
              <a:t>、</a:t>
            </a:r>
            <a:r>
              <a:rPr lang="en-US" altLang="zh-CN" dirty="0" err="1"/>
              <a:t>VideoView</a:t>
            </a:r>
            <a:r>
              <a:rPr lang="zh-CN" altLang="en-US" dirty="0"/>
              <a:t>有关的文件</a:t>
            </a:r>
            <a:endParaRPr lang="zh-CN" altLang="en-US" dirty="0"/>
          </a:p>
          <a:p>
            <a:r>
              <a:rPr lang="en-US" altLang="zh-CN" dirty="0"/>
              <a:t>       1.  </a:t>
            </a:r>
            <a:r>
              <a:rPr dirty="0"/>
              <a:t>Yii采用ORM（对象关系模型），即一个类对应数据库中的一张表。Video类在gii生成的ActiveRecord基础上扩展出来</a:t>
            </a:r>
            <a:r>
              <a:rPr lang="zh-CN" dirty="0"/>
              <a:t>。</a:t>
            </a:r>
            <a:endParaRPr lang="zh-CN" dirty="0"/>
          </a:p>
          <a:p>
            <a:pPr indent="457200"/>
            <a:r>
              <a:rPr lang="en-US" altLang="zh-CN" dirty="0"/>
              <a:t>2. </a:t>
            </a:r>
            <a:r>
              <a:rPr lang="zh-CN" altLang="en-US" dirty="0"/>
              <a:t>实现功能：保存视频数据、验证保存的数据、获取一定数量的视频记录、获取视频评论等等</a:t>
            </a:r>
            <a:endParaRPr lang="zh-CN" altLang="en-US" dirty="0"/>
          </a:p>
        </p:txBody>
      </p:sp>
      <p:sp>
        <p:nvSpPr>
          <p:cNvPr id="8" name="文本框 7"/>
          <p:cNvSpPr txBox="1"/>
          <p:nvPr/>
        </p:nvSpPr>
        <p:spPr>
          <a:xfrm>
            <a:off x="558589" y="2597134"/>
            <a:ext cx="10534650" cy="1753235"/>
          </a:xfrm>
          <a:prstGeom prst="rect">
            <a:avLst/>
          </a:prstGeom>
          <a:noFill/>
        </p:spPr>
        <p:txBody>
          <a:bodyPr wrap="square" rtlCol="0">
            <a:spAutoFit/>
          </a:bodyPr>
          <a:lstStyle/>
          <a:p>
            <a:r>
              <a:rPr lang="en-US" altLang="zh-CN" b="1" dirty="0"/>
              <a:t>Controller</a:t>
            </a:r>
            <a:r>
              <a:rPr lang="zh-CN" altLang="en-US" dirty="0"/>
              <a:t>：位于</a:t>
            </a:r>
            <a:r>
              <a:rPr lang="en-US" altLang="zh-CN" dirty="0"/>
              <a:t> frontend/controllers</a:t>
            </a:r>
            <a:r>
              <a:rPr lang="zh-CN" altLang="en-US" dirty="0"/>
              <a:t>中的</a:t>
            </a:r>
            <a:r>
              <a:rPr lang="en-US" altLang="zh-CN" dirty="0"/>
              <a:t>Video</a:t>
            </a:r>
            <a:r>
              <a:rPr lang="en-US" altLang="zh-CN" dirty="0" err="1"/>
              <a:t>Conteroller.php</a:t>
            </a:r>
            <a:r>
              <a:rPr lang="zh-CN" altLang="en-US" dirty="0"/>
              <a:t>、</a:t>
            </a:r>
            <a:r>
              <a:rPr lang="en-US" altLang="zh-CN" dirty="0"/>
              <a:t> backend/controllers</a:t>
            </a:r>
            <a:r>
              <a:rPr lang="zh-CN" altLang="en-US" dirty="0"/>
              <a:t>的</a:t>
            </a:r>
            <a:r>
              <a:rPr lang="en-US" altLang="zh-CN" dirty="0" err="1"/>
              <a:t>VideoController.php</a:t>
            </a:r>
            <a:r>
              <a:rPr lang="en-US" altLang="zh-CN" dirty="0"/>
              <a:t>              </a:t>
            </a:r>
            <a:endParaRPr lang="en-US" altLang="zh-CN" dirty="0"/>
          </a:p>
          <a:p>
            <a:r>
              <a:rPr lang="en-US" altLang="zh-CN" dirty="0"/>
              <a:t>       </a:t>
            </a:r>
            <a:r>
              <a:rPr dirty="0">
                <a:sym typeface="+mn-ea"/>
              </a:rPr>
              <a:t>用于管理与视频相关的各种操作。它包括了创建、更新、删除视频，以及处理视频的搜索、查看、点赞和点踩等功能。接收用户的输入，并调用模型去处理这些输入</a:t>
            </a:r>
            <a:r>
              <a:rPr lang="zh-CN" dirty="0">
                <a:sym typeface="+mn-ea"/>
              </a:rPr>
              <a:t>（对数据表的增删改查功能），最终把结果通过</a:t>
            </a:r>
            <a:r>
              <a:rPr lang="en-US" altLang="zh-CN" dirty="0">
                <a:sym typeface="+mn-ea"/>
              </a:rPr>
              <a:t>render</a:t>
            </a:r>
            <a:r>
              <a:rPr lang="zh-CN" altLang="en-US" dirty="0">
                <a:sym typeface="+mn-ea"/>
              </a:rPr>
              <a:t>函数返回给视图层。</a:t>
            </a:r>
            <a:endParaRPr lang="zh-CN" dirty="0">
              <a:sym typeface="+mn-ea"/>
            </a:endParaRPr>
          </a:p>
          <a:p>
            <a:endParaRPr lang="zh-CN" dirty="0">
              <a:sym typeface="+mn-ea"/>
            </a:endParaRPr>
          </a:p>
        </p:txBody>
      </p:sp>
      <p:sp>
        <p:nvSpPr>
          <p:cNvPr id="9" name="文本框 8"/>
          <p:cNvSpPr txBox="1"/>
          <p:nvPr/>
        </p:nvSpPr>
        <p:spPr>
          <a:xfrm>
            <a:off x="558589" y="4419970"/>
            <a:ext cx="10534650" cy="1753235"/>
          </a:xfrm>
          <a:prstGeom prst="rect">
            <a:avLst/>
          </a:prstGeom>
          <a:noFill/>
        </p:spPr>
        <p:txBody>
          <a:bodyPr wrap="square" rtlCol="0">
            <a:spAutoFit/>
          </a:bodyPr>
          <a:lstStyle/>
          <a:p>
            <a:r>
              <a:rPr lang="en-US" altLang="zh-CN" b="1" dirty="0"/>
              <a:t>View</a:t>
            </a:r>
            <a:r>
              <a:rPr lang="zh-CN" altLang="en-US" dirty="0"/>
              <a:t>：位于</a:t>
            </a:r>
            <a:r>
              <a:rPr lang="en-US" altLang="zh-CN" dirty="0"/>
              <a:t>frontend\views\video</a:t>
            </a:r>
            <a:r>
              <a:rPr lang="zh-CN" altLang="en-US" dirty="0"/>
              <a:t>，</a:t>
            </a:r>
            <a:r>
              <a:rPr lang="en-US" altLang="zh-CN" dirty="0"/>
              <a:t>backend\views\video</a:t>
            </a:r>
            <a:r>
              <a:rPr lang="zh-CN" altLang="en-US" dirty="0"/>
              <a:t>下的相关文件</a:t>
            </a:r>
            <a:endParaRPr lang="zh-CN" altLang="en-US" dirty="0"/>
          </a:p>
          <a:p>
            <a:pPr indent="457200"/>
            <a:r>
              <a:rPr lang="en-US" altLang="zh-CN" dirty="0"/>
              <a:t>1.   frontend\views\video\index.php:   </a:t>
            </a:r>
            <a:r>
              <a:rPr lang="zh-CN" altLang="en-US" dirty="0"/>
              <a:t>视频模块的主页，可以浏览已经上传且公开的视频</a:t>
            </a:r>
            <a:endParaRPr lang="en-US" altLang="zh-CN" dirty="0"/>
          </a:p>
          <a:p>
            <a:pPr lvl="1" indent="0">
              <a:buFontTx/>
              <a:buNone/>
            </a:pPr>
            <a:r>
              <a:rPr lang="en-US" altLang="zh-CN" dirty="0"/>
              <a:t>2.   frontend\views\video\</a:t>
            </a:r>
            <a:r>
              <a:rPr lang="en-US" altLang="zh-CN" dirty="0" err="1"/>
              <a:t>create.php</a:t>
            </a:r>
            <a:r>
              <a:rPr lang="zh-CN" altLang="en-US" dirty="0"/>
              <a:t>：上传视频时显示的页面</a:t>
            </a:r>
            <a:endParaRPr lang="en-US" altLang="zh-CN" dirty="0"/>
          </a:p>
          <a:p>
            <a:pPr lvl="1" indent="0">
              <a:buFontTx/>
              <a:buNone/>
            </a:pPr>
            <a:r>
              <a:rPr lang="en-US" altLang="zh-CN" dirty="0"/>
              <a:t>3.   frontend\views\blog\</a:t>
            </a:r>
            <a:r>
              <a:rPr lang="en-US" altLang="zh-CN" dirty="0" err="1"/>
              <a:t>view.php</a:t>
            </a:r>
            <a:r>
              <a:rPr lang="zh-CN" altLang="en-US" dirty="0"/>
              <a:t>：点击进入某一个视频后显示的页面</a:t>
            </a:r>
            <a:endParaRPr lang="en-US" altLang="zh-CN" dirty="0"/>
          </a:p>
          <a:p>
            <a:pPr lvl="1" indent="0">
              <a:buFontTx/>
              <a:buNone/>
            </a:pPr>
            <a:r>
              <a:rPr lang="en-US" altLang="zh-CN" dirty="0"/>
              <a:t>4.   frontend\views\blog\</a:t>
            </a:r>
            <a:r>
              <a:rPr lang="en-US" altLang="zh-CN" dirty="0" err="1"/>
              <a:t>my_video_item.php</a:t>
            </a:r>
            <a:r>
              <a:rPr lang="zh-CN" altLang="en-US" dirty="0"/>
              <a:t>：管理当前账号已上传视频的界面</a:t>
            </a:r>
            <a:endParaRPr lang="zh-CN" altLang="en-US" dirty="0"/>
          </a:p>
          <a:p>
            <a:pPr lvl="1" indent="0">
              <a:buFontTx/>
              <a:buNone/>
            </a:pPr>
            <a:r>
              <a:rPr lang="en-US" altLang="zh-CN" dirty="0"/>
              <a:t>5.   frontend\views\blog\search</a:t>
            </a:r>
            <a:r>
              <a:rPr lang="en-US" altLang="zh-CN" dirty="0" err="1"/>
              <a:t>.php</a:t>
            </a:r>
            <a:r>
              <a:rPr lang="zh-CN" altLang="en-US" dirty="0"/>
              <a:t>：搜索视频的页面</a:t>
            </a:r>
            <a:endParaRPr lang="zh-CN" altLang="en-US" dirty="0"/>
          </a:p>
        </p:txBody>
      </p:sp>
      <p:sp>
        <p:nvSpPr>
          <p:cNvPr id="13" name="矩形 12"/>
          <p:cNvSpPr/>
          <p:nvPr>
            <p:custDataLst>
              <p:tags r:id="rId1"/>
            </p:custDataLst>
          </p:nvPr>
        </p:nvSpPr>
        <p:spPr>
          <a:xfrm>
            <a:off x="202293" y="37032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sp>
        <p:nvSpPr>
          <p:cNvPr id="14" name="文本框 13"/>
          <p:cNvSpPr txBox="1"/>
          <p:nvPr>
            <p:custDataLst>
              <p:tags r:id="rId2"/>
            </p:custDataLst>
          </p:nvPr>
        </p:nvSpPr>
        <p:spPr>
          <a:xfrm>
            <a:off x="502285" y="370205"/>
            <a:ext cx="5593715" cy="583565"/>
          </a:xfrm>
          <a:prstGeom prst="rect">
            <a:avLst/>
          </a:prstGeom>
          <a:noFill/>
        </p:spPr>
        <p:txBody>
          <a:bodyPr wrap="square" rtlCol="0">
            <a:spAutoFit/>
          </a:bodyPr>
          <a:p>
            <a:r>
              <a:rPr lang="en-US" altLang="zh-CN" sz="3200" b="1" dirty="0">
                <a:solidFill>
                  <a:schemeClr val="tx1">
                    <a:lumMod val="85000"/>
                    <a:lumOff val="15000"/>
                  </a:schemeClr>
                </a:solidFill>
                <a:latin typeface="+mn-ea"/>
              </a:rPr>
              <a:t>3.5 </a:t>
            </a:r>
            <a:r>
              <a:rPr lang="zh-CN" sz="3200" b="1" dirty="0">
                <a:solidFill>
                  <a:schemeClr val="tx1">
                    <a:lumMod val="85000"/>
                    <a:lumOff val="15000"/>
                  </a:schemeClr>
                </a:solidFill>
                <a:latin typeface="+mn-ea"/>
              </a:rPr>
              <a:t>视频及其管理实现</a:t>
            </a:r>
            <a:endParaRPr lang="zh-CN" sz="3200" b="1" dirty="0">
              <a:solidFill>
                <a:schemeClr val="tx1">
                  <a:lumMod val="85000"/>
                  <a:lumOff val="15000"/>
                </a:schemeClr>
              </a:solidFill>
              <a:latin typeface="+mn-ea"/>
            </a:endParaRPr>
          </a:p>
        </p:txBody>
      </p:sp>
      <p:sp>
        <p:nvSpPr>
          <p:cNvPr id="15" name="矩形 14"/>
          <p:cNvSpPr/>
          <p:nvPr>
            <p:custDataLst>
              <p:tags r:id="rId3"/>
            </p:custDataLst>
          </p:nvPr>
        </p:nvSpPr>
        <p:spPr>
          <a:xfrm>
            <a:off x="6350" y="37032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lumMod val="85000"/>
                  <a:lumOff val="15000"/>
                </a:schemeClr>
              </a:solidFill>
              <a:latin typeface="+mn-ea"/>
            </a:endParaRPr>
          </a:p>
        </p:txBody>
      </p:sp>
      <p:cxnSp>
        <p:nvCxnSpPr>
          <p:cNvPr id="16" name="直接连接符 15"/>
          <p:cNvCxnSpPr/>
          <p:nvPr>
            <p:custDataLst>
              <p:tags r:id="rId4"/>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5768779" y="3779759"/>
            <a:ext cx="654442" cy="0"/>
          </a:xfrm>
          <a:prstGeom prst="line">
            <a:avLst/>
          </a:prstGeom>
          <a:ln w="25400">
            <a:solidFill>
              <a:srgbClr val="2B424A"/>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custDataLst>
              <p:tags r:id="rId1"/>
            </p:custDataLst>
          </p:nvPr>
        </p:nvSpPr>
        <p:spPr>
          <a:xfrm>
            <a:off x="5518785" y="3829685"/>
            <a:ext cx="1199515" cy="387985"/>
          </a:xfrm>
          <a:prstGeom prst="roundRect">
            <a:avLst>
              <a:gd name="adj" fmla="val 50000"/>
            </a:avLst>
          </a:prstGeom>
          <a:solidFill>
            <a:schemeClr val="tx1">
              <a:alpha val="94000"/>
            </a:schemeClr>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FIVE</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
        <p:nvSpPr>
          <p:cNvPr id="5" name="文本框 4"/>
          <p:cNvSpPr txBox="1"/>
          <p:nvPr>
            <p:custDataLst>
              <p:tags r:id="rId2"/>
            </p:custDataLst>
          </p:nvPr>
        </p:nvSpPr>
        <p:spPr>
          <a:xfrm>
            <a:off x="3151237" y="2571179"/>
            <a:ext cx="5889526" cy="1014730"/>
          </a:xfrm>
          <a:prstGeom prst="rect">
            <a:avLst/>
          </a:prstGeom>
          <a:noFill/>
          <a:effectLst/>
        </p:spPr>
        <p:txBody>
          <a:bodyPr wrap="square" rtlCol="0">
            <a:spAutoFit/>
          </a:bodyPr>
          <a:p>
            <a:pPr algn="dist"/>
            <a:r>
              <a:rPr lang="zh-CN" altLang="en-US" sz="6000" b="1" dirty="0">
                <a:solidFill>
                  <a:schemeClr val="tx1">
                    <a:lumMod val="85000"/>
                    <a:lumOff val="15000"/>
                  </a:schemeClr>
                </a:solidFill>
                <a:latin typeface="+mn-ea"/>
              </a:rPr>
              <a:t>成果展示</a:t>
            </a:r>
            <a:endParaRPr lang="zh-CN" altLang="en-US" sz="6000" b="1" dirty="0">
              <a:solidFill>
                <a:schemeClr val="tx1">
                  <a:lumMod val="85000"/>
                  <a:lumOff val="15000"/>
                </a:schemeClr>
              </a:solidFill>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项目部署</a:t>
            </a:r>
            <a:endParaRPr lang="zh-CN" altLang="en-US" sz="3200" b="1" dirty="0">
              <a:solidFill>
                <a:schemeClr val="tx1">
                  <a:lumMod val="85000"/>
                  <a:lumOff val="15000"/>
                </a:schemeClr>
              </a:solidFill>
              <a:latin typeface="思源黑体 CN" panose="020B0500000000000000" charset="-122"/>
              <a:ea typeface="思源黑体 CN" panose="020B0500000000000000" charset="-122"/>
              <a:sym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10" name="文本框 9"/>
          <p:cNvSpPr txBox="1"/>
          <p:nvPr/>
        </p:nvSpPr>
        <p:spPr>
          <a:xfrm>
            <a:off x="614680" y="1066165"/>
            <a:ext cx="5093970" cy="368300"/>
          </a:xfrm>
          <a:prstGeom prst="rect">
            <a:avLst/>
          </a:prstGeom>
          <a:noFill/>
        </p:spPr>
        <p:txBody>
          <a:bodyPr wrap="square" rtlCol="0">
            <a:spAutoFit/>
          </a:bodyPr>
          <a:p>
            <a:r>
              <a:rPr lang="en-US" altLang="zh-CN"/>
              <a:t>1. </a:t>
            </a:r>
            <a:r>
              <a:rPr lang="zh-CN" altLang="en-US"/>
              <a:t>打开</a:t>
            </a:r>
            <a:r>
              <a:rPr lang="en-US" altLang="zh-CN"/>
              <a:t>XAMPP</a:t>
            </a:r>
            <a:r>
              <a:rPr lang="zh-CN" altLang="en-US"/>
              <a:t>软件，打开</a:t>
            </a:r>
            <a:r>
              <a:rPr lang="en-US" altLang="zh-CN"/>
              <a:t>Apache</a:t>
            </a:r>
            <a:r>
              <a:rPr lang="zh-CN" altLang="en-US"/>
              <a:t>和</a:t>
            </a:r>
            <a:r>
              <a:rPr lang="en-US" altLang="zh-CN"/>
              <a:t>Mysql</a:t>
            </a:r>
            <a:endParaRPr lang="en-US" altLang="zh-CN"/>
          </a:p>
        </p:txBody>
      </p:sp>
      <p:pic>
        <p:nvPicPr>
          <p:cNvPr id="11" name="图片 10" descr="QQ截图20240121221944"/>
          <p:cNvPicPr>
            <a:picLocks noChangeAspect="1"/>
          </p:cNvPicPr>
          <p:nvPr/>
        </p:nvPicPr>
        <p:blipFill>
          <a:blip r:embed="rId1"/>
          <a:stretch>
            <a:fillRect/>
          </a:stretch>
        </p:blipFill>
        <p:spPr>
          <a:xfrm>
            <a:off x="1033145" y="1571625"/>
            <a:ext cx="7367905" cy="47866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项目部署</a:t>
            </a:r>
            <a:endParaRPr lang="zh-CN" altLang="en-US" sz="3200" b="1" dirty="0">
              <a:solidFill>
                <a:schemeClr val="tx1">
                  <a:lumMod val="85000"/>
                  <a:lumOff val="15000"/>
                </a:schemeClr>
              </a:solidFill>
              <a:latin typeface="思源黑体 CN" panose="020B0500000000000000" charset="-122"/>
              <a:ea typeface="思源黑体 CN" panose="020B0500000000000000" charset="-122"/>
              <a:sym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10" name="文本框 9"/>
          <p:cNvSpPr txBox="1"/>
          <p:nvPr/>
        </p:nvSpPr>
        <p:spPr>
          <a:xfrm>
            <a:off x="614680" y="1066165"/>
            <a:ext cx="10445115" cy="368300"/>
          </a:xfrm>
          <a:prstGeom prst="rect">
            <a:avLst/>
          </a:prstGeom>
          <a:noFill/>
        </p:spPr>
        <p:txBody>
          <a:bodyPr wrap="square" rtlCol="0">
            <a:spAutoFit/>
          </a:bodyPr>
          <a:p>
            <a:r>
              <a:rPr lang="en-US" altLang="zh-CN"/>
              <a:t>2. </a:t>
            </a:r>
            <a:r>
              <a:rPr lang="zh-CN" altLang="en-US"/>
              <a:t>创建数据库：打开</a:t>
            </a:r>
            <a:r>
              <a:rPr lang="en-US" altLang="zh-CN"/>
              <a:t>PHPMyadmin</a:t>
            </a:r>
            <a:r>
              <a:rPr lang="zh-CN" altLang="en-US"/>
              <a:t>或者</a:t>
            </a:r>
            <a:r>
              <a:rPr lang="en-US" altLang="zh-CN"/>
              <a:t>navicat</a:t>
            </a:r>
            <a:r>
              <a:rPr lang="zh-CN" altLang="en-US"/>
              <a:t>，新建数据库并将</a:t>
            </a:r>
            <a:r>
              <a:rPr lang="en-US" altLang="zh-CN"/>
              <a:t>/data/install.sql</a:t>
            </a:r>
            <a:r>
              <a:rPr lang="zh-CN" altLang="en-US"/>
              <a:t>导入数据库中</a:t>
            </a:r>
            <a:endParaRPr lang="zh-CN" altLang="en-US"/>
          </a:p>
        </p:txBody>
      </p:sp>
      <p:pic>
        <p:nvPicPr>
          <p:cNvPr id="8" name="图片 7" descr="QQ截图20240121222351"/>
          <p:cNvPicPr>
            <a:picLocks noChangeAspect="1"/>
          </p:cNvPicPr>
          <p:nvPr/>
        </p:nvPicPr>
        <p:blipFill>
          <a:blip r:embed="rId1"/>
          <a:stretch>
            <a:fillRect/>
          </a:stretch>
        </p:blipFill>
        <p:spPr>
          <a:xfrm>
            <a:off x="1012190" y="1427480"/>
            <a:ext cx="9485630" cy="533971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1237" y="2571179"/>
            <a:ext cx="5889526" cy="1014730"/>
          </a:xfrm>
          <a:prstGeom prst="rect">
            <a:avLst/>
          </a:prstGeom>
          <a:noFill/>
          <a:effectLst/>
        </p:spPr>
        <p:txBody>
          <a:bodyPr wrap="square" rtlCol="0">
            <a:spAutoFit/>
          </a:bodyPr>
          <a:lstStyle/>
          <a:p>
            <a:pPr algn="dist"/>
            <a:r>
              <a:rPr lang="zh-CN" altLang="en-US" sz="6000" dirty="0">
                <a:solidFill>
                  <a:schemeClr val="tx1">
                    <a:lumMod val="85000"/>
                    <a:lumOff val="15000"/>
                  </a:schemeClr>
                </a:solidFill>
                <a:latin typeface="思源黑体 CN" panose="020B0500000000000000" charset="-122"/>
                <a:ea typeface="思源黑体 CN" panose="020B0500000000000000" charset="-122"/>
              </a:rPr>
              <a:t>项目背景</a:t>
            </a:r>
            <a:endParaRPr lang="zh-CN" altLang="en-US" sz="6000" dirty="0">
              <a:solidFill>
                <a:schemeClr val="tx1">
                  <a:lumMod val="85000"/>
                  <a:lumOff val="15000"/>
                </a:schemeClr>
              </a:solidFill>
              <a:latin typeface="思源黑体 CN" panose="020B0500000000000000" charset="-122"/>
              <a:ea typeface="思源黑体 CN" panose="020B0500000000000000" charset="-122"/>
            </a:endParaRPr>
          </a:p>
        </p:txBody>
      </p:sp>
      <p:cxnSp>
        <p:nvCxnSpPr>
          <p:cNvPr id="4" name="直接连接符 3"/>
          <p:cNvCxnSpPr/>
          <p:nvPr/>
        </p:nvCxnSpPr>
        <p:spPr>
          <a:xfrm>
            <a:off x="5768779" y="3646409"/>
            <a:ext cx="654442" cy="0"/>
          </a:xfrm>
          <a:prstGeom prst="line">
            <a:avLst/>
          </a:prstGeom>
          <a:ln w="25400">
            <a:solidFill>
              <a:srgbClr val="2B424A"/>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custDataLst>
              <p:tags r:id="rId1"/>
            </p:custDataLst>
          </p:nvPr>
        </p:nvSpPr>
        <p:spPr>
          <a:xfrm>
            <a:off x="5518785" y="3732530"/>
            <a:ext cx="1154430" cy="387985"/>
          </a:xfrm>
          <a:prstGeom prst="roundRect">
            <a:avLst>
              <a:gd name="adj" fmla="val 50000"/>
            </a:avLst>
          </a:prstGeom>
          <a:solidFill>
            <a:schemeClr val="tx1">
              <a:alpha val="94000"/>
            </a:schemeClr>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ONE</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项目部署</a:t>
            </a:r>
            <a:endParaRPr lang="zh-CN" altLang="en-US" sz="3200" b="1" dirty="0">
              <a:solidFill>
                <a:schemeClr val="tx1">
                  <a:lumMod val="85000"/>
                  <a:lumOff val="15000"/>
                </a:schemeClr>
              </a:solidFill>
              <a:latin typeface="思源黑体 CN" panose="020B0500000000000000" charset="-122"/>
              <a:ea typeface="思源黑体 CN" panose="020B0500000000000000" charset="-122"/>
              <a:sym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10" name="文本框 9"/>
          <p:cNvSpPr txBox="1"/>
          <p:nvPr/>
        </p:nvSpPr>
        <p:spPr>
          <a:xfrm>
            <a:off x="614680" y="1066165"/>
            <a:ext cx="11097260" cy="645160"/>
          </a:xfrm>
          <a:prstGeom prst="rect">
            <a:avLst/>
          </a:prstGeom>
          <a:noFill/>
        </p:spPr>
        <p:txBody>
          <a:bodyPr wrap="square" rtlCol="0">
            <a:spAutoFit/>
          </a:bodyPr>
          <a:p>
            <a:r>
              <a:rPr lang="en-US" altLang="zh-CN"/>
              <a:t>3. </a:t>
            </a:r>
            <a:r>
              <a:rPr lang="zh-CN" altLang="en-US"/>
              <a:t>修改数据库配置，具体代码示例如下，主要配置端口号，数据库名字以及用户和密码，之后即可通过：http://localhost/NKU2023-Yii2project/frontend/web/</a:t>
            </a:r>
            <a:r>
              <a:rPr lang="en-US" altLang="zh-CN"/>
              <a:t> </a:t>
            </a:r>
            <a:r>
              <a:rPr lang="zh-CN" altLang="en-US"/>
              <a:t>访问网站</a:t>
            </a:r>
            <a:endParaRPr lang="zh-CN" altLang="en-US"/>
          </a:p>
        </p:txBody>
      </p:sp>
      <p:pic>
        <p:nvPicPr>
          <p:cNvPr id="7" name="图片 6" descr="数据库配置"/>
          <p:cNvPicPr>
            <a:picLocks noChangeAspect="1"/>
          </p:cNvPicPr>
          <p:nvPr/>
        </p:nvPicPr>
        <p:blipFill>
          <a:blip r:embed="rId1"/>
          <a:stretch>
            <a:fillRect/>
          </a:stretch>
        </p:blipFill>
        <p:spPr>
          <a:xfrm>
            <a:off x="1120140" y="1771015"/>
            <a:ext cx="6877685" cy="462915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4.2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前台展示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首页</a:t>
            </a:r>
            <a:endParaRPr lang="zh-CN" altLang="en-US" sz="3200" b="1" dirty="0">
              <a:solidFill>
                <a:schemeClr val="tx1">
                  <a:lumMod val="85000"/>
                  <a:lumOff val="15000"/>
                </a:schemeClr>
              </a:solidFill>
              <a:latin typeface="思源黑体 CN" panose="020B0500000000000000" charset="-122"/>
              <a:ea typeface="思源黑体 CN" panose="020B0500000000000000" charset="-122"/>
              <a:sym typeface="+mn-ea"/>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cxnSp>
        <p:nvCxnSpPr>
          <p:cNvPr id="16" name="直接连接符 15"/>
          <p:cNvCxnSpPr/>
          <p:nvPr>
            <p:custDataLst>
              <p:tags r:id="rId1"/>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pic>
        <p:nvPicPr>
          <p:cNvPr id="8" name="图片 7" descr="首页"/>
          <p:cNvPicPr>
            <a:picLocks noChangeAspect="1"/>
          </p:cNvPicPr>
          <p:nvPr/>
        </p:nvPicPr>
        <p:blipFill>
          <a:blip r:embed="rId2"/>
          <a:stretch>
            <a:fillRect/>
          </a:stretch>
        </p:blipFill>
        <p:spPr>
          <a:xfrm>
            <a:off x="807085" y="1134745"/>
            <a:ext cx="5093335" cy="2480310"/>
          </a:xfrm>
          <a:prstGeom prst="rect">
            <a:avLst/>
          </a:prstGeom>
        </p:spPr>
      </p:pic>
      <p:pic>
        <p:nvPicPr>
          <p:cNvPr id="11" name="图片 10" descr="首页2"/>
          <p:cNvPicPr>
            <a:picLocks noChangeAspect="1"/>
          </p:cNvPicPr>
          <p:nvPr/>
        </p:nvPicPr>
        <p:blipFill>
          <a:blip r:embed="rId3"/>
          <a:stretch>
            <a:fillRect/>
          </a:stretch>
        </p:blipFill>
        <p:spPr>
          <a:xfrm>
            <a:off x="807085" y="3981450"/>
            <a:ext cx="5093335" cy="2479675"/>
          </a:xfrm>
          <a:prstGeom prst="rect">
            <a:avLst/>
          </a:prstGeom>
        </p:spPr>
      </p:pic>
      <p:sp>
        <p:nvSpPr>
          <p:cNvPr id="13" name="文本框 99"/>
          <p:cNvSpPr txBox="1"/>
          <p:nvPr>
            <p:custDataLst>
              <p:tags r:id="rId4"/>
            </p:custDataLst>
          </p:nvPr>
        </p:nvSpPr>
        <p:spPr>
          <a:xfrm>
            <a:off x="6155055" y="1510030"/>
            <a:ext cx="5945505" cy="1635760"/>
          </a:xfrm>
          <a:prstGeom prst="rect">
            <a:avLst/>
          </a:prstGeom>
          <a:noFill/>
          <a:ln w="9525">
            <a:noFill/>
          </a:ln>
        </p:spPr>
        <p:txBody>
          <a:bodyPr wrap="square">
            <a:noAutofit/>
          </a:bodyPr>
          <a:p>
            <a:pPr marL="285750" indent="-285750">
              <a:lnSpc>
                <a:spcPct val="150000"/>
              </a:lnSpc>
              <a:buFont typeface="Wingdings" panose="05000000000000000000" charset="0"/>
              <a:buChar char="Ø"/>
            </a:pPr>
            <a:r>
              <a:rPr lang="zh-CN" sz="1600" b="1" dirty="0">
                <a:latin typeface="思源黑体 CN" panose="020B0500000000000000" charset="-122"/>
                <a:ea typeface="思源黑体 CN" panose="020B0500000000000000" charset="-122"/>
                <a:cs typeface="Times New Roman" panose="02020603050405020304" pitchFamily="18" charset="0"/>
                <a:sym typeface="+mn-ea"/>
              </a:rPr>
              <a:t>首先打开网页，会进入首页位置。</a:t>
            </a:r>
            <a:endParaRPr lang="zh-CN" sz="1600" b="1" dirty="0">
              <a:latin typeface="思源黑体 CN" panose="020B0500000000000000" charset="-122"/>
              <a:ea typeface="思源黑体 CN" panose="020B0500000000000000" charset="-122"/>
              <a:cs typeface="Times New Roman" panose="02020603050405020304" pitchFamily="18" charset="0"/>
              <a:sym typeface="+mn-ea"/>
            </a:endParaRPr>
          </a:p>
          <a:p>
            <a:pPr marL="285750" indent="-285750">
              <a:lnSpc>
                <a:spcPct val="150000"/>
              </a:lnSpc>
              <a:buFont typeface="Wingdings" panose="05000000000000000000" charset="0"/>
              <a:buChar char="Ø"/>
            </a:pPr>
            <a:r>
              <a:rPr lang="zh-CN" sz="1600" b="1" dirty="0">
                <a:latin typeface="思源黑体 CN" panose="020B0500000000000000" charset="-122"/>
                <a:ea typeface="思源黑体 CN" panose="020B0500000000000000" charset="-122"/>
                <a:cs typeface="Times New Roman" panose="02020603050405020304" pitchFamily="18" charset="0"/>
                <a:sym typeface="+mn-ea"/>
              </a:rPr>
              <a:t>如图所示，首页上面是导航栏，内容呈现是几条比较火热的新闻，整体布局简洁大方，背景是核辐射相关主题，警醒人们</a:t>
            </a:r>
            <a:r>
              <a:rPr lang="en-US" altLang="zh-CN" sz="1600" b="1" dirty="0">
                <a:latin typeface="思源黑体 CN" panose="020B0500000000000000" charset="-122"/>
                <a:ea typeface="思源黑体 CN" panose="020B0500000000000000" charset="-122"/>
                <a:cs typeface="Times New Roman" panose="02020603050405020304" pitchFamily="18" charset="0"/>
                <a:sym typeface="+mn-ea"/>
              </a:rPr>
              <a:t>“</a:t>
            </a:r>
            <a:r>
              <a:rPr lang="zh-CN" altLang="en-US" sz="1600" b="1" dirty="0">
                <a:latin typeface="思源黑体 CN" panose="020B0500000000000000" charset="-122"/>
                <a:ea typeface="思源黑体 CN" panose="020B0500000000000000" charset="-122"/>
                <a:cs typeface="Times New Roman" panose="02020603050405020304" pitchFamily="18" charset="0"/>
                <a:sym typeface="+mn-ea"/>
              </a:rPr>
              <a:t>关注核辐射污染，就是关注地球的未来</a:t>
            </a:r>
            <a:r>
              <a:rPr lang="en-US" altLang="zh-CN" sz="1600" b="1" dirty="0">
                <a:latin typeface="思源黑体 CN" panose="020B0500000000000000" charset="-122"/>
                <a:ea typeface="思源黑体 CN" panose="020B0500000000000000" charset="-122"/>
                <a:cs typeface="Times New Roman" panose="02020603050405020304" pitchFamily="18" charset="0"/>
                <a:sym typeface="+mn-ea"/>
              </a:rPr>
              <a:t>”</a:t>
            </a:r>
            <a:r>
              <a:rPr lang="zh-CN" altLang="en-US" sz="1600" b="1" dirty="0">
                <a:latin typeface="思源黑体 CN" panose="020B0500000000000000" charset="-122"/>
                <a:ea typeface="思源黑体 CN" panose="020B0500000000000000" charset="-122"/>
                <a:cs typeface="Times New Roman" panose="02020603050405020304" pitchFamily="18" charset="0"/>
                <a:sym typeface="+mn-ea"/>
              </a:rPr>
              <a:t>。</a:t>
            </a:r>
            <a:endParaRPr lang="zh-CN" sz="1600" b="1" dirty="0">
              <a:latin typeface="思源黑体 CN" panose="020B0500000000000000" charset="-122"/>
              <a:ea typeface="思源黑体 CN" panose="020B0500000000000000" charset="-122"/>
              <a:cs typeface="Times New Roman" panose="02020603050405020304" pitchFamily="18" charset="0"/>
              <a:sym typeface="+mn-ea"/>
            </a:endParaRPr>
          </a:p>
          <a:p>
            <a:pPr indent="0">
              <a:lnSpc>
                <a:spcPct val="150000"/>
              </a:lnSpc>
            </a:pPr>
            <a:endParaRPr lang="zh-CN" sz="1600" b="1" dirty="0">
              <a:latin typeface="思源黑体 CN" panose="020B0500000000000000" charset="-122"/>
              <a:ea typeface="思源黑体 CN" panose="020B0500000000000000" charset="-122"/>
              <a:cs typeface="Times New Roman" panose="02020603050405020304" pitchFamily="18" charset="0"/>
              <a:sym typeface="+mn-ea"/>
            </a:endParaRPr>
          </a:p>
          <a:p>
            <a:pPr marL="285750" indent="-285750">
              <a:lnSpc>
                <a:spcPct val="150000"/>
              </a:lnSpc>
              <a:buFont typeface="Wingdings" panose="05000000000000000000" charset="0"/>
              <a:buChar char="Ø"/>
            </a:pPr>
            <a:endParaRPr lang="zh-CN" sz="1600" b="1" dirty="0">
              <a:latin typeface="思源黑体 CN" panose="020B0500000000000000" charset="-122"/>
              <a:ea typeface="思源黑体 CN" panose="020B0500000000000000" charset="-122"/>
              <a:cs typeface="Times New Roman" panose="02020603050405020304" pitchFamily="18" charset="0"/>
              <a:sym typeface="+mn-ea"/>
            </a:endParaRPr>
          </a:p>
        </p:txBody>
      </p:sp>
      <p:sp>
        <p:nvSpPr>
          <p:cNvPr id="14" name="文本框 13"/>
          <p:cNvSpPr txBox="1"/>
          <p:nvPr/>
        </p:nvSpPr>
        <p:spPr>
          <a:xfrm>
            <a:off x="6155055" y="4208145"/>
            <a:ext cx="5945505" cy="1198880"/>
          </a:xfrm>
          <a:prstGeom prst="rect">
            <a:avLst/>
          </a:prstGeom>
          <a:noFill/>
        </p:spPr>
        <p:txBody>
          <a:bodyPr wrap="square" rtlCol="0" anchor="t">
            <a:spAutoFit/>
          </a:bodyPr>
          <a:p>
            <a:pPr marL="285750" indent="-285750">
              <a:lnSpc>
                <a:spcPct val="150000"/>
              </a:lnSpc>
              <a:buFont typeface="Wingdings" panose="05000000000000000000" charset="0"/>
              <a:buChar char="Ø"/>
            </a:pPr>
            <a:r>
              <a:rPr lang="zh-CN" sz="1600" b="1" dirty="0">
                <a:latin typeface="思源黑体 CN" panose="020B0500000000000000" charset="-122"/>
                <a:ea typeface="思源黑体 CN" panose="020B0500000000000000" charset="-122"/>
                <a:cs typeface="Times New Roman" panose="02020603050405020304" pitchFamily="18" charset="0"/>
                <a:sym typeface="+mn-ea"/>
              </a:rPr>
              <a:t>可以用鼠标对该新闻进行滑动，效果如图所示。</a:t>
            </a:r>
            <a:endParaRPr lang="zh-CN" sz="1600" b="1" dirty="0">
              <a:latin typeface="思源黑体 CN" panose="020B0500000000000000" charset="-122"/>
              <a:ea typeface="思源黑体 CN" panose="020B0500000000000000" charset="-122"/>
              <a:cs typeface="Times New Roman" panose="02020603050405020304" pitchFamily="18" charset="0"/>
              <a:sym typeface="+mn-ea"/>
            </a:endParaRPr>
          </a:p>
          <a:p>
            <a:pPr marL="285750" indent="-285750">
              <a:lnSpc>
                <a:spcPct val="150000"/>
              </a:lnSpc>
              <a:buFont typeface="Wingdings" panose="05000000000000000000" charset="0"/>
              <a:buChar char="Ø"/>
            </a:pPr>
            <a:r>
              <a:rPr lang="zh-CN" sz="1600" b="1" dirty="0">
                <a:latin typeface="思源黑体 CN" panose="020B0500000000000000" charset="-122"/>
                <a:ea typeface="思源黑体 CN" panose="020B0500000000000000" charset="-122"/>
                <a:cs typeface="Times New Roman" panose="02020603050405020304" pitchFamily="18" charset="0"/>
                <a:sym typeface="+mn-ea"/>
              </a:rPr>
              <a:t>点击对应的新闻可以进入新闻界面（这里新闻只保存了外部链接的地址，点击后会跳转到所储存链接的页面）。</a:t>
            </a:r>
            <a:endParaRPr lang="zh-CN" altLang="en-US" sz="1600" b="1" dirty="0">
              <a:latin typeface="思源黑体 CN" panose="020B0500000000000000" charset="-122"/>
              <a:ea typeface="思源黑体 CN" panose="020B0500000000000000" charset="-122"/>
              <a:cs typeface="Times New Roman" panose="02020603050405020304" pitchFamily="18" charset="0"/>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4.3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前台展示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登录注册系统</a:t>
            </a:r>
            <a:endParaRPr lang="zh-CN" altLang="en-US" sz="3200" b="1" dirty="0">
              <a:solidFill>
                <a:schemeClr val="tx1">
                  <a:lumMod val="85000"/>
                  <a:lumOff val="15000"/>
                </a:schemeClr>
              </a:solidFill>
              <a:latin typeface="思源黑体 CN" panose="020B0500000000000000" charset="-122"/>
              <a:ea typeface="思源黑体 CN" panose="020B0500000000000000" charset="-122"/>
              <a:sym typeface="+mn-ea"/>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cxnSp>
        <p:nvCxnSpPr>
          <p:cNvPr id="16" name="直接连接符 15"/>
          <p:cNvCxnSpPr/>
          <p:nvPr>
            <p:custDataLst>
              <p:tags r:id="rId1"/>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pic>
        <p:nvPicPr>
          <p:cNvPr id="7" name="图片 6" descr="注册2"/>
          <p:cNvPicPr>
            <a:picLocks noChangeAspect="1"/>
          </p:cNvPicPr>
          <p:nvPr/>
        </p:nvPicPr>
        <p:blipFill>
          <a:blip r:embed="rId2"/>
          <a:srcRect l="31109" r="31562"/>
          <a:stretch>
            <a:fillRect/>
          </a:stretch>
        </p:blipFill>
        <p:spPr>
          <a:xfrm>
            <a:off x="1012190" y="1143635"/>
            <a:ext cx="3828415" cy="4993005"/>
          </a:xfrm>
          <a:prstGeom prst="rect">
            <a:avLst/>
          </a:prstGeom>
        </p:spPr>
      </p:pic>
      <p:sp>
        <p:nvSpPr>
          <p:cNvPr id="10" name="文本框 99"/>
          <p:cNvSpPr txBox="1"/>
          <p:nvPr>
            <p:custDataLst>
              <p:tags r:id="rId3"/>
            </p:custDataLst>
          </p:nvPr>
        </p:nvSpPr>
        <p:spPr>
          <a:xfrm>
            <a:off x="1466215" y="6240780"/>
            <a:ext cx="3094355" cy="739140"/>
          </a:xfrm>
          <a:prstGeom prst="rect">
            <a:avLst/>
          </a:prstGeom>
          <a:noFill/>
          <a:ln w="9525">
            <a:noFill/>
          </a:ln>
        </p:spPr>
        <p:txBody>
          <a:bodyPr wrap="square">
            <a:noAutofit/>
          </a:bodyPr>
          <a:p>
            <a:pPr indent="0">
              <a:lnSpc>
                <a:spcPct val="150000"/>
              </a:lnSpc>
            </a:pPr>
            <a:r>
              <a:rPr lang="zh-CN" sz="1600" dirty="0">
                <a:latin typeface="思源黑体 CN" panose="020B0500000000000000" charset="-122"/>
                <a:ea typeface="思源黑体 CN" panose="020B0500000000000000" charset="-122"/>
                <a:cs typeface="Times New Roman" panose="02020603050405020304" pitchFamily="18" charset="0"/>
                <a:sym typeface="+mn-ea"/>
              </a:rPr>
              <a:t>●</a:t>
            </a:r>
            <a:r>
              <a:rPr lang="en-US" altLang="zh-CN" sz="1600" dirty="0">
                <a:latin typeface="思源黑体 CN" panose="020B0500000000000000" charset="-122"/>
                <a:ea typeface="思源黑体 CN" panose="020B0500000000000000" charset="-122"/>
                <a:cs typeface="Times New Roman" panose="02020603050405020304" pitchFamily="18" charset="0"/>
                <a:sym typeface="+mn-ea"/>
              </a:rPr>
              <a:t>   </a:t>
            </a:r>
            <a:r>
              <a:rPr lang="zh-CN" sz="1600" b="1" dirty="0">
                <a:latin typeface="思源黑体 CN" panose="020B0500000000000000" charset="-122"/>
                <a:ea typeface="思源黑体 CN" panose="020B0500000000000000" charset="-122"/>
                <a:cs typeface="Times New Roman" panose="02020603050405020304" pitchFamily="18" charset="0"/>
                <a:sym typeface="+mn-ea"/>
              </a:rPr>
              <a:t>简洁明了的登录注册系统</a:t>
            </a:r>
            <a:endParaRPr lang="zh-CN" altLang="en-US" sz="1600" b="1" dirty="0">
              <a:solidFill>
                <a:schemeClr val="tx1"/>
              </a:solidFill>
              <a:latin typeface="思源黑体 CN" panose="020B0500000000000000" charset="-122"/>
              <a:ea typeface="思源黑体 CN" panose="020B0500000000000000" charset="-122"/>
              <a:cs typeface="Times New Roman" panose="02020603050405020304" pitchFamily="18" charset="0"/>
              <a:sym typeface="+mn-ea"/>
            </a:endParaRPr>
          </a:p>
        </p:txBody>
      </p:sp>
      <p:sp>
        <p:nvSpPr>
          <p:cNvPr id="1048663" name="TextBox 58"/>
          <p:cNvSpPr txBox="1"/>
          <p:nvPr>
            <p:custDataLst>
              <p:tags r:id="rId4"/>
            </p:custDataLst>
          </p:nvPr>
        </p:nvSpPr>
        <p:spPr>
          <a:xfrm>
            <a:off x="5276215" y="4175760"/>
            <a:ext cx="6690360" cy="1960880"/>
          </a:xfrm>
          <a:prstGeom prst="rect">
            <a:avLst/>
          </a:prstGeom>
          <a:noFill/>
          <a:ln w="12700" cmpd="sng">
            <a:solidFill>
              <a:schemeClr val="accent1">
                <a:shade val="50000"/>
              </a:schemeClr>
            </a:solidFill>
            <a:prstDash val="sysDot"/>
          </a:ln>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fontAlgn="auto">
              <a:lnSpc>
                <a:spcPct val="150000"/>
              </a:lnSpc>
            </a:pPr>
            <a:r>
              <a:rPr lang="zh-CN" altLang="en-US" sz="1600">
                <a:latin typeface="思源黑体 CN" panose="020B0500000000000000" charset="-122"/>
                <a:ea typeface="思源黑体 CN" panose="020B0500000000000000" charset="-122"/>
                <a:cs typeface="思源黑体 CN" panose="020B0500000000000000" charset="-122"/>
                <a:sym typeface="+mn-ea"/>
              </a:rPr>
              <a:t>点击导航栏上的注册，会进入注册界面，在该页面中，可以来注册账号：</a:t>
            </a:r>
            <a:endParaRPr lang="zh-CN" altLang="en-US" sz="1600">
              <a:latin typeface="思源黑体 CN" panose="020B0500000000000000" charset="-122"/>
              <a:ea typeface="思源黑体 CN" panose="020B0500000000000000" charset="-122"/>
              <a:cs typeface="思源黑体 CN" panose="020B0500000000000000" charset="-122"/>
            </a:endParaRPr>
          </a:p>
          <a:p>
            <a:pPr marL="285750" indent="-285750" fontAlgn="auto">
              <a:lnSpc>
                <a:spcPct val="150000"/>
              </a:lnSpc>
              <a:buFont typeface="Wingdings" panose="05000000000000000000" charset="0"/>
              <a:buChar char="Ø"/>
            </a:pPr>
            <a:r>
              <a:rPr lang="zh-CN" altLang="en-US" sz="1600">
                <a:latin typeface="思源黑体 CN" panose="020B0500000000000000" charset="-122"/>
                <a:ea typeface="思源黑体 CN" panose="020B0500000000000000" charset="-122"/>
                <a:cs typeface="思源黑体 CN" panose="020B0500000000000000" charset="-122"/>
                <a:sym typeface="+mn-ea"/>
              </a:rPr>
              <a:t>Username必须至少是两个字符长度</a:t>
            </a:r>
            <a:endParaRPr lang="zh-CN" altLang="en-US" sz="1600">
              <a:latin typeface="思源黑体 CN" panose="020B0500000000000000" charset="-122"/>
              <a:ea typeface="思源黑体 CN" panose="020B0500000000000000" charset="-122"/>
              <a:cs typeface="思源黑体 CN" panose="020B0500000000000000" charset="-122"/>
            </a:endParaRPr>
          </a:p>
          <a:p>
            <a:pPr marL="285750" indent="-285750" fontAlgn="auto">
              <a:lnSpc>
                <a:spcPct val="150000"/>
              </a:lnSpc>
              <a:buFont typeface="Wingdings" panose="05000000000000000000" charset="0"/>
              <a:buChar char="Ø"/>
            </a:pPr>
            <a:r>
              <a:rPr lang="zh-CN" altLang="en-US" sz="1600">
                <a:latin typeface="思源黑体 CN" panose="020B0500000000000000" charset="-122"/>
                <a:ea typeface="思源黑体 CN" panose="020B0500000000000000" charset="-122"/>
                <a:cs typeface="思源黑体 CN" panose="020B0500000000000000" charset="-122"/>
                <a:sym typeface="+mn-ea"/>
              </a:rPr>
              <a:t>Email必须是合法的邮件地址</a:t>
            </a:r>
            <a:endParaRPr lang="zh-CN" altLang="en-US" sz="1600">
              <a:latin typeface="思源黑体 CN" panose="020B0500000000000000" charset="-122"/>
              <a:ea typeface="思源黑体 CN" panose="020B0500000000000000" charset="-122"/>
              <a:cs typeface="思源黑体 CN" panose="020B0500000000000000" charset="-122"/>
            </a:endParaRPr>
          </a:p>
          <a:p>
            <a:pPr marL="285750" indent="-285750" fontAlgn="auto">
              <a:lnSpc>
                <a:spcPct val="150000"/>
              </a:lnSpc>
              <a:buFont typeface="Wingdings" panose="05000000000000000000" charset="0"/>
              <a:buChar char="Ø"/>
            </a:pPr>
            <a:r>
              <a:rPr lang="zh-CN" altLang="en-US" sz="1600">
                <a:latin typeface="思源黑体 CN" panose="020B0500000000000000" charset="-122"/>
                <a:ea typeface="思源黑体 CN" panose="020B0500000000000000" charset="-122"/>
                <a:cs typeface="思源黑体 CN" panose="020B0500000000000000" charset="-122"/>
                <a:sym typeface="+mn-ea"/>
              </a:rPr>
              <a:t>Password必须是六个及以上的字符组成。</a:t>
            </a:r>
            <a:endParaRPr lang="zh-CN" altLang="en-US" sz="1600">
              <a:latin typeface="思源黑体 CN" panose="020B0500000000000000" charset="-122"/>
              <a:ea typeface="思源黑体 CN" panose="020B0500000000000000" charset="-122"/>
              <a:cs typeface="思源黑体 CN" panose="020B0500000000000000" charset="-122"/>
              <a:sym typeface="+mn-ea"/>
            </a:endParaRPr>
          </a:p>
          <a:p>
            <a:pPr lvl="0" fontAlgn="auto">
              <a:lnSpc>
                <a:spcPct val="150000"/>
              </a:lnSpc>
            </a:pPr>
            <a:r>
              <a:rPr lang="zh-CN" altLang="en-US" sz="1600">
                <a:latin typeface="思源黑体 CN" panose="020B0500000000000000" charset="-122"/>
                <a:ea typeface="思源黑体 CN" panose="020B0500000000000000" charset="-122"/>
                <a:cs typeface="思源黑体 CN" panose="020B0500000000000000" charset="-122"/>
                <a:sym typeface="+mn-ea"/>
              </a:rPr>
              <a:t>如果不满足上述条件，则会提示错误的信息。</a:t>
            </a:r>
            <a:endParaRPr lang="zh-CN" altLang="en-US" sz="1600">
              <a:latin typeface="思源黑体 CN" panose="020B0500000000000000" charset="-122"/>
              <a:ea typeface="思源黑体 CN" panose="020B0500000000000000" charset="-122"/>
              <a:cs typeface="思源黑体 CN" panose="020B0500000000000000" charset="-122"/>
            </a:endParaRPr>
          </a:p>
          <a:p>
            <a:pPr lvl="0">
              <a:lnSpc>
                <a:spcPct val="150000"/>
              </a:lnSpc>
            </a:pPr>
            <a:endParaRPr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nvGrpSpPr>
          <p:cNvPr id="18" name="组合 17"/>
          <p:cNvGrpSpPr/>
          <p:nvPr/>
        </p:nvGrpSpPr>
        <p:grpSpPr>
          <a:xfrm>
            <a:off x="5958840" y="1961717"/>
            <a:ext cx="4704080" cy="1368223"/>
            <a:chOff x="-122042" y="3461592"/>
            <a:chExt cx="4563110" cy="975995"/>
          </a:xfrm>
        </p:grpSpPr>
        <p:sp>
          <p:nvSpPr>
            <p:cNvPr id="19" name="Freeform 6"/>
            <p:cNvSpPr/>
            <p:nvPr>
              <p:custDataLst>
                <p:tags r:id="rId5"/>
              </p:custDataLst>
            </p:nvPr>
          </p:nvSpPr>
          <p:spPr bwMode="auto">
            <a:xfrm>
              <a:off x="-122042" y="3461592"/>
              <a:ext cx="4563110" cy="975995"/>
            </a:xfrm>
            <a:custGeom>
              <a:avLst/>
              <a:gdLst>
                <a:gd name="T0" fmla="*/ 592 w 676"/>
                <a:gd name="T1" fmla="*/ 0 h 168"/>
                <a:gd name="T2" fmla="*/ 0 w 676"/>
                <a:gd name="T3" fmla="*/ 0 h 168"/>
                <a:gd name="T4" fmla="*/ 0 w 676"/>
                <a:gd name="T5" fmla="*/ 84 h 168"/>
                <a:gd name="T6" fmla="*/ 84 w 676"/>
                <a:gd name="T7" fmla="*/ 168 h 168"/>
                <a:gd name="T8" fmla="*/ 676 w 676"/>
                <a:gd name="T9" fmla="*/ 168 h 168"/>
                <a:gd name="T10" fmla="*/ 676 w 676"/>
                <a:gd name="T11" fmla="*/ 84 h 168"/>
                <a:gd name="T12" fmla="*/ 592 w 676"/>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676" h="168">
                  <a:moveTo>
                    <a:pt x="592" y="0"/>
                  </a:moveTo>
                  <a:cubicBezTo>
                    <a:pt x="0" y="0"/>
                    <a:pt x="0" y="0"/>
                    <a:pt x="0" y="0"/>
                  </a:cubicBezTo>
                  <a:cubicBezTo>
                    <a:pt x="0" y="84"/>
                    <a:pt x="0" y="84"/>
                    <a:pt x="0" y="84"/>
                  </a:cubicBezTo>
                  <a:cubicBezTo>
                    <a:pt x="0" y="131"/>
                    <a:pt x="38" y="168"/>
                    <a:pt x="84" y="168"/>
                  </a:cubicBezTo>
                  <a:cubicBezTo>
                    <a:pt x="676" y="168"/>
                    <a:pt x="676" y="168"/>
                    <a:pt x="676" y="168"/>
                  </a:cubicBezTo>
                  <a:cubicBezTo>
                    <a:pt x="676" y="84"/>
                    <a:pt x="676" y="84"/>
                    <a:pt x="676" y="84"/>
                  </a:cubicBezTo>
                  <a:cubicBezTo>
                    <a:pt x="676" y="38"/>
                    <a:pt x="638" y="0"/>
                    <a:pt x="592" y="0"/>
                  </a:cubicBezTo>
                  <a:close/>
                </a:path>
              </a:pathLst>
            </a:custGeom>
            <a:solidFill>
              <a:srgbClr val="2B424A"/>
            </a:solidFill>
            <a:ln>
              <a:noFill/>
            </a:ln>
          </p:spPr>
          <p:txBody>
            <a:bodyPr vert="horz" wrap="square" lIns="121845" tIns="60923" rIns="121845" bIns="60923" numCol="1" anchor="ctr" anchorCtr="0" compatLnSpc="1"/>
            <a:p>
              <a:pPr algn="ctr" defTabSz="1217930"/>
              <a:endParaRPr lang="zh-CN" altLang="en-US" sz="1330" kern="0" dirty="0">
                <a:solidFill>
                  <a:schemeClr val="bg1"/>
                </a:solidFill>
                <a:latin typeface="思源黑体 CN" panose="020B0500000000000000" charset="-122"/>
                <a:ea typeface="思源黑体 CN" panose="020B0500000000000000" charset="-122"/>
              </a:endParaRPr>
            </a:p>
          </p:txBody>
        </p:sp>
        <p:sp>
          <p:nvSpPr>
            <p:cNvPr id="20" name="文本框 19"/>
            <p:cNvSpPr txBox="1"/>
            <p:nvPr>
              <p:custDataLst>
                <p:tags r:id="rId6"/>
              </p:custDataLst>
            </p:nvPr>
          </p:nvSpPr>
          <p:spPr>
            <a:xfrm>
              <a:off x="188407" y="3509915"/>
              <a:ext cx="4090661" cy="806278"/>
            </a:xfrm>
            <a:prstGeom prst="rect">
              <a:avLst/>
            </a:prstGeom>
            <a:noFill/>
          </p:spPr>
          <p:txBody>
            <a:bodyPr wrap="square" rtlCol="0">
              <a:noAutofit/>
            </a:bodyPr>
            <a:p>
              <a:pPr algn="l">
                <a:lnSpc>
                  <a:spcPct val="120000"/>
                </a:lnSpc>
              </a:pPr>
              <a:r>
                <a:rPr lang="zh-CN">
                  <a:solidFill>
                    <a:schemeClr val="bg1"/>
                  </a:solidFill>
                  <a:latin typeface="思源黑体 CN" panose="020B0500000000000000" charset="-122"/>
                  <a:ea typeface="思源黑体 CN" panose="020B0500000000000000" charset="-122"/>
                  <a:cs typeface="思源黑体 CN" panose="020B0500000000000000" charset="-122"/>
                  <a:sym typeface="+mn-ea"/>
                </a:rPr>
                <a:t>未进行注册和登录之前，无法发布博客、发布视频、评论，只有在登陆和注册后才有这部分功能的权限。</a:t>
              </a:r>
              <a:endParaRPr lang="zh-CN" altLang="en-US" dirty="0">
                <a:solidFill>
                  <a:schemeClr val="bg1"/>
                </a:solidFill>
                <a:latin typeface="思源黑体 CN" panose="020B0500000000000000" charset="-122"/>
                <a:ea typeface="思源黑体 CN" panose="020B0500000000000000" charset="-122"/>
                <a:cs typeface="思源黑体 CN" panose="020B0500000000000000" charset="-122"/>
                <a:sym typeface="+mn-ea"/>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4.4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前台展示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科普页面</a:t>
            </a:r>
            <a:endParaRPr lang="zh-CN" altLang="en-US" sz="3200" b="1" dirty="0">
              <a:solidFill>
                <a:schemeClr val="tx1">
                  <a:lumMod val="85000"/>
                  <a:lumOff val="15000"/>
                </a:schemeClr>
              </a:solidFill>
              <a:latin typeface="思源黑体 CN" panose="020B0500000000000000" charset="-122"/>
              <a:ea typeface="思源黑体 CN" panose="020B0500000000000000" charset="-122"/>
              <a:sym typeface="+mn-ea"/>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cxnSp>
        <p:nvCxnSpPr>
          <p:cNvPr id="16" name="直接连接符 15"/>
          <p:cNvCxnSpPr/>
          <p:nvPr>
            <p:custDataLst>
              <p:tags r:id="rId1"/>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pic>
        <p:nvPicPr>
          <p:cNvPr id="3" name="图片 2" descr="科普2"/>
          <p:cNvPicPr>
            <a:picLocks noChangeAspect="1"/>
          </p:cNvPicPr>
          <p:nvPr/>
        </p:nvPicPr>
        <p:blipFill>
          <a:blip r:embed="rId2"/>
          <a:stretch>
            <a:fillRect/>
          </a:stretch>
        </p:blipFill>
        <p:spPr>
          <a:xfrm>
            <a:off x="2346325" y="1157605"/>
            <a:ext cx="7344410" cy="3545840"/>
          </a:xfrm>
          <a:prstGeom prst="rect">
            <a:avLst/>
          </a:prstGeom>
        </p:spPr>
      </p:pic>
      <p:sp>
        <p:nvSpPr>
          <p:cNvPr id="37" name="文本框 99"/>
          <p:cNvSpPr txBox="1"/>
          <p:nvPr>
            <p:custDataLst>
              <p:tags r:id="rId3"/>
            </p:custDataLst>
          </p:nvPr>
        </p:nvSpPr>
        <p:spPr>
          <a:xfrm>
            <a:off x="3006090" y="4935220"/>
            <a:ext cx="5723890" cy="1635760"/>
          </a:xfrm>
          <a:prstGeom prst="rect">
            <a:avLst/>
          </a:prstGeom>
          <a:noFill/>
          <a:ln w="9525">
            <a:noFill/>
          </a:ln>
        </p:spPr>
        <p:txBody>
          <a:bodyPr wrap="square">
            <a:noAutofit/>
          </a:bodyPr>
          <a:p>
            <a:pPr marL="285750" indent="-285750">
              <a:lnSpc>
                <a:spcPct val="150000"/>
              </a:lnSpc>
              <a:buFont typeface="Wingdings" panose="05000000000000000000" charset="0"/>
              <a:buChar char="Ø"/>
            </a:pPr>
            <a:r>
              <a:rPr lang="zh-CN" sz="1600" b="1" dirty="0">
                <a:latin typeface="思源黑体 CN" panose="020B0500000000000000" charset="-122"/>
                <a:ea typeface="思源黑体 CN" panose="020B0500000000000000" charset="-122"/>
                <a:cs typeface="Times New Roman" panose="02020603050405020304" pitchFamily="18" charset="0"/>
                <a:sym typeface="+mn-ea"/>
              </a:rPr>
              <a:t>在科普页面中，我们分三个模块介绍了核辐射的相关内容</a:t>
            </a:r>
            <a:endParaRPr lang="zh-CN" sz="1600" b="1" dirty="0">
              <a:latin typeface="思源黑体 CN" panose="020B0500000000000000" charset="-122"/>
              <a:ea typeface="思源黑体 CN" panose="020B0500000000000000" charset="-122"/>
              <a:cs typeface="Times New Roman" panose="02020603050405020304" pitchFamily="18" charset="0"/>
              <a:sym typeface="+mn-ea"/>
            </a:endParaRPr>
          </a:p>
          <a:p>
            <a:pPr marL="285750" indent="-285750">
              <a:lnSpc>
                <a:spcPct val="150000"/>
              </a:lnSpc>
              <a:buFont typeface="Wingdings" panose="05000000000000000000" charset="0"/>
              <a:buChar char="Ø"/>
            </a:pPr>
            <a:r>
              <a:rPr lang="zh-CN" sz="1600" b="1" dirty="0">
                <a:solidFill>
                  <a:schemeClr val="tx1"/>
                </a:solidFill>
                <a:latin typeface="思源黑体 CN" panose="020B0500000000000000" charset="-122"/>
                <a:ea typeface="思源黑体 CN" panose="020B0500000000000000" charset="-122"/>
                <a:cs typeface="Times New Roman" panose="02020603050405020304" pitchFamily="18" charset="0"/>
                <a:sym typeface="+mn-ea"/>
              </a:rPr>
              <a:t>我们设置了动态的选中词句阅读功能，增加用户体验</a:t>
            </a:r>
            <a:endParaRPr lang="zh-CN" sz="1600" b="1" dirty="0">
              <a:solidFill>
                <a:schemeClr val="tx1"/>
              </a:solidFill>
              <a:latin typeface="思源黑体 CN" panose="020B0500000000000000" charset="-122"/>
              <a:ea typeface="思源黑体 CN" panose="020B0500000000000000" charset="-122"/>
              <a:cs typeface="Times New Roman" panose="02020603050405020304" pitchFamily="18" charset="0"/>
              <a:sym typeface="+mn-ea"/>
            </a:endParaRPr>
          </a:p>
          <a:p>
            <a:pPr marL="285750" indent="-285750">
              <a:lnSpc>
                <a:spcPct val="150000"/>
              </a:lnSpc>
              <a:buFont typeface="Wingdings" panose="05000000000000000000" charset="0"/>
              <a:buChar char="Ø"/>
            </a:pPr>
            <a:r>
              <a:rPr lang="zh-CN" sz="1600" b="1" dirty="0">
                <a:solidFill>
                  <a:schemeClr val="tx1"/>
                </a:solidFill>
                <a:latin typeface="思源黑体 CN" panose="020B0500000000000000" charset="-122"/>
                <a:ea typeface="思源黑体 CN" panose="020B0500000000000000" charset="-122"/>
                <a:cs typeface="Times New Roman" panose="02020603050405020304" pitchFamily="18" charset="0"/>
                <a:sym typeface="+mn-ea"/>
              </a:rPr>
              <a:t>我们提供了科技感十足的背景和光标特效，使得网页更为美观大气。</a:t>
            </a:r>
            <a:endParaRPr lang="zh-CN" sz="1600" b="1" dirty="0">
              <a:solidFill>
                <a:schemeClr val="tx1"/>
              </a:solidFill>
              <a:latin typeface="思源黑体 CN" panose="020B0500000000000000" charset="-122"/>
              <a:ea typeface="思源黑体 CN" panose="020B0500000000000000" charset="-122"/>
              <a:cs typeface="Times New Roman" panose="02020603050405020304" pitchFamily="18" charset="0"/>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4.5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前台展示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数据可视化</a:t>
            </a:r>
            <a:endParaRPr lang="zh-CN" altLang="en-US" sz="3200" b="1" dirty="0">
              <a:solidFill>
                <a:schemeClr val="tx1">
                  <a:lumMod val="85000"/>
                  <a:lumOff val="15000"/>
                </a:schemeClr>
              </a:solidFill>
              <a:latin typeface="思源黑体 CN" panose="020B0500000000000000" charset="-122"/>
              <a:ea typeface="思源黑体 CN" panose="020B0500000000000000" charset="-122"/>
              <a:sym typeface="+mn-ea"/>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cxnSp>
        <p:nvCxnSpPr>
          <p:cNvPr id="16" name="直接连接符 15"/>
          <p:cNvCxnSpPr/>
          <p:nvPr>
            <p:custDataLst>
              <p:tags r:id="rId1"/>
            </p:custDataLst>
          </p:nvPr>
        </p:nvCxnSpPr>
        <p:spPr>
          <a:xfrm>
            <a:off x="0" y="91358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pic>
        <p:nvPicPr>
          <p:cNvPr id="7" name="图片 6" descr="数据"/>
          <p:cNvPicPr>
            <a:picLocks noChangeAspect="1"/>
          </p:cNvPicPr>
          <p:nvPr/>
        </p:nvPicPr>
        <p:blipFill>
          <a:blip r:embed="rId2"/>
          <a:srcRect l="14241"/>
          <a:stretch>
            <a:fillRect/>
          </a:stretch>
        </p:blipFill>
        <p:spPr>
          <a:xfrm>
            <a:off x="391795" y="1542415"/>
            <a:ext cx="7292340" cy="4353560"/>
          </a:xfrm>
          <a:prstGeom prst="rect">
            <a:avLst/>
          </a:prstGeom>
        </p:spPr>
      </p:pic>
      <p:sp>
        <p:nvSpPr>
          <p:cNvPr id="1048663" name="TextBox 58"/>
          <p:cNvSpPr txBox="1"/>
          <p:nvPr>
            <p:custDataLst>
              <p:tags r:id="rId3"/>
            </p:custDataLst>
          </p:nvPr>
        </p:nvSpPr>
        <p:spPr>
          <a:xfrm>
            <a:off x="8012430" y="1926590"/>
            <a:ext cx="3748405" cy="3750310"/>
          </a:xfrm>
          <a:prstGeom prst="rect">
            <a:avLst/>
          </a:prstGeom>
          <a:noFill/>
          <a:ln w="12700" cmpd="sng">
            <a:solidFill>
              <a:schemeClr val="accent1">
                <a:shade val="50000"/>
              </a:schemeClr>
            </a:solidFill>
            <a:prstDash val="sysDot"/>
          </a:ln>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indent="0">
              <a:lnSpc>
                <a:spcPct val="150000"/>
              </a:lnSpc>
              <a:buFont typeface="+mj-lt"/>
              <a:buNone/>
            </a:pPr>
            <a:r>
              <a:rPr lang="zh-CN" altLang="en-US" sz="2000" dirty="0">
                <a:latin typeface="思源黑体 CN" panose="020B0500000000000000" charset="-122"/>
                <a:ea typeface="思源黑体 CN" panose="020B0500000000000000" charset="-122"/>
                <a:cs typeface="思源黑体 CN" panose="020B0500000000000000" charset="-122"/>
                <a:sym typeface="+mn-ea"/>
              </a:rPr>
              <a:t>在数据页面中，我们构建了一张动态可交互的数据可视化地图。</a:t>
            </a:r>
            <a:endParaRPr lang="zh-CN" altLang="en-US" sz="2000" dirty="0">
              <a:latin typeface="思源黑体 CN" panose="020B0500000000000000" charset="-122"/>
              <a:ea typeface="思源黑体 CN" panose="020B0500000000000000" charset="-122"/>
              <a:cs typeface="思源黑体 CN" panose="020B0500000000000000" charset="-122"/>
              <a:sym typeface="+mn-ea"/>
            </a:endParaRPr>
          </a:p>
          <a:p>
            <a:pPr marL="342900" indent="-342900">
              <a:lnSpc>
                <a:spcPct val="150000"/>
              </a:lnSpc>
              <a:buFont typeface="Wingdings" panose="05000000000000000000" charset="0"/>
              <a:buChar char="Ø"/>
            </a:pPr>
            <a:r>
              <a:rPr lang="zh-CN" altLang="en-US" sz="2000" dirty="0">
                <a:latin typeface="思源黑体 CN" panose="020B0500000000000000" charset="-122"/>
                <a:ea typeface="思源黑体 CN" panose="020B0500000000000000" charset="-122"/>
                <a:cs typeface="思源黑体 CN" panose="020B0500000000000000" charset="-122"/>
                <a:sym typeface="+mn-ea"/>
              </a:rPr>
              <a:t>核辐射强度由热力图程序，提供了视觉映射功能</a:t>
            </a:r>
            <a:endParaRPr lang="zh-CN" altLang="en-US" sz="2000" dirty="0">
              <a:latin typeface="思源黑体 CN" panose="020B0500000000000000" charset="-122"/>
              <a:ea typeface="思源黑体 CN" panose="020B0500000000000000" charset="-122"/>
              <a:cs typeface="思源黑体 CN" panose="020B0500000000000000" charset="-122"/>
              <a:sym typeface="+mn-ea"/>
            </a:endParaRPr>
          </a:p>
          <a:p>
            <a:pPr marL="342900" indent="-342900">
              <a:lnSpc>
                <a:spcPct val="150000"/>
              </a:lnSpc>
              <a:buFont typeface="Wingdings" panose="05000000000000000000" charset="0"/>
              <a:buChar char="Ø"/>
            </a:pPr>
            <a:r>
              <a:rPr lang="zh-CN" altLang="en-US" sz="2000" dirty="0">
                <a:latin typeface="思源黑体 CN" panose="020B0500000000000000" charset="-122"/>
                <a:ea typeface="思源黑体 CN" panose="020B0500000000000000" charset="-122"/>
                <a:cs typeface="思源黑体 CN" panose="020B0500000000000000" charset="-122"/>
                <a:sym typeface="+mn-ea"/>
              </a:rPr>
              <a:t>用户光标移到地图上，会显示相关的核辐射具体数值</a:t>
            </a:r>
            <a:endParaRPr lang="zh-CN" altLang="en-US" sz="2000" dirty="0">
              <a:latin typeface="思源黑体 CN" panose="020B0500000000000000" charset="-122"/>
              <a:ea typeface="思源黑体 CN" panose="020B0500000000000000" charset="-122"/>
              <a:cs typeface="思源黑体 CN" panose="020B0500000000000000" charset="-122"/>
              <a:sym typeface="+mn-ea"/>
            </a:endParaRPr>
          </a:p>
          <a:p>
            <a:pPr marL="342900" indent="-342900">
              <a:lnSpc>
                <a:spcPct val="150000"/>
              </a:lnSpc>
              <a:buFont typeface="Wingdings" panose="05000000000000000000" charset="0"/>
              <a:buChar char="Ø"/>
            </a:pPr>
            <a:r>
              <a:rPr lang="zh-CN" altLang="en-US" sz="2000" dirty="0">
                <a:latin typeface="思源黑体 CN" panose="020B0500000000000000" charset="-122"/>
                <a:ea typeface="思源黑体 CN" panose="020B0500000000000000" charset="-122"/>
                <a:cs typeface="思源黑体 CN" panose="020B0500000000000000" charset="-122"/>
                <a:sym typeface="+mn-ea"/>
              </a:rPr>
              <a:t>地图可拖拽和放大缩小，能够增加用户的体验感。</a:t>
            </a:r>
            <a:endParaRPr lang="zh-CN" altLang="en-US" sz="2000" dirty="0">
              <a:latin typeface="思源黑体 CN" panose="020B0500000000000000" charset="-122"/>
              <a:ea typeface="思源黑体 CN" panose="020B0500000000000000" charset="-122"/>
              <a:cs typeface="思源黑体 CN" panose="020B0500000000000000" charset="-122"/>
              <a:sym typeface="+mn-ea"/>
            </a:endParaRPr>
          </a:p>
          <a:p>
            <a:pPr indent="0">
              <a:lnSpc>
                <a:spcPct val="150000"/>
              </a:lnSpc>
              <a:buFont typeface="Wingdings" panose="05000000000000000000" charset="0"/>
              <a:buNone/>
            </a:pPr>
            <a:endParaRPr lang="zh-CN" altLang="en-US" sz="2000" dirty="0">
              <a:latin typeface="思源黑体 CN" panose="020B0500000000000000" charset="-122"/>
              <a:ea typeface="思源黑体 CN" panose="020B0500000000000000" charset="-122"/>
              <a:cs typeface="思源黑体 CN" panose="020B0500000000000000" charset="-122"/>
              <a:sym typeface="+mn-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4.6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视频</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558589" y="1178337"/>
            <a:ext cx="10314541" cy="830997"/>
          </a:xfrm>
          <a:prstGeom prst="rect">
            <a:avLst/>
          </a:prstGeom>
          <a:noFill/>
        </p:spPr>
        <p:txBody>
          <a:bodyPr wrap="square" rtlCol="0">
            <a:spAutoFit/>
          </a:bodyPr>
          <a:lstStyle/>
          <a:p>
            <a:r>
              <a:rPr lang="zh-CN" altLang="en-US" sz="2400" dirty="0"/>
              <a:t>点击导航栏进入视频页面，可以看到已经公开的一些视频。点击视频，可以进入播放页面播放视频，侧面有播放视频的列表</a:t>
            </a:r>
            <a:endParaRPr lang="zh-CN" altLang="en-US" sz="2400" dirty="0"/>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752726" y="2009334"/>
            <a:ext cx="5676900" cy="2155657"/>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52726" y="4164991"/>
            <a:ext cx="5676900" cy="259998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4.6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视频</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558589" y="1178337"/>
            <a:ext cx="10314541" cy="830997"/>
          </a:xfrm>
          <a:prstGeom prst="rect">
            <a:avLst/>
          </a:prstGeom>
          <a:noFill/>
        </p:spPr>
        <p:txBody>
          <a:bodyPr wrap="square" rtlCol="0">
            <a:spAutoFit/>
          </a:bodyPr>
          <a:lstStyle/>
          <a:p>
            <a:r>
              <a:rPr lang="zh-CN" altLang="en-US" sz="2400" dirty="0"/>
              <a:t>点击最开始视频界面左侧个人主页（登陆后才会显示），可以进行上传视频和管理自己的视频</a:t>
            </a:r>
            <a:r>
              <a:rPr lang="en-US" altLang="zh-CN" sz="2400" dirty="0"/>
              <a:t>.</a:t>
            </a:r>
            <a:endParaRPr lang="zh-CN" altLang="en-US" sz="2400" dirty="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97676" y="2257233"/>
            <a:ext cx="9796647" cy="386253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4.6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视频</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558589" y="1178337"/>
            <a:ext cx="10314541" cy="461665"/>
          </a:xfrm>
          <a:prstGeom prst="rect">
            <a:avLst/>
          </a:prstGeom>
          <a:noFill/>
        </p:spPr>
        <p:txBody>
          <a:bodyPr wrap="square" rtlCol="0">
            <a:spAutoFit/>
          </a:bodyPr>
          <a:lstStyle/>
          <a:p>
            <a:r>
              <a:rPr lang="zh-CN" altLang="en-US" sz="2400" dirty="0"/>
              <a:t>进入某篇文章，可以观看文章并发表评论</a:t>
            </a:r>
            <a:r>
              <a:rPr lang="en-US" altLang="zh-CN" sz="2400" dirty="0"/>
              <a:t>\ref{</a:t>
            </a:r>
            <a:r>
              <a:rPr lang="zh-CN" altLang="en-US" sz="2400" dirty="0"/>
              <a:t>博客</a:t>
            </a:r>
            <a:r>
              <a:rPr lang="en-US" altLang="zh-CN" sz="2400" dirty="0"/>
              <a:t>xxx}</a:t>
            </a:r>
            <a:r>
              <a:rPr lang="zh-CN" altLang="en-US" sz="2400" dirty="0"/>
              <a:t>：</a:t>
            </a:r>
            <a:endParaRPr lang="zh-CN" altLang="en-US" sz="2400" dirty="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3934" y="2227415"/>
            <a:ext cx="7552466" cy="401238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4.6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视频</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558589" y="1178337"/>
            <a:ext cx="10314541" cy="461665"/>
          </a:xfrm>
          <a:prstGeom prst="rect">
            <a:avLst/>
          </a:prstGeom>
          <a:noFill/>
        </p:spPr>
        <p:txBody>
          <a:bodyPr wrap="square" rtlCol="0">
            <a:spAutoFit/>
          </a:bodyPr>
          <a:lstStyle/>
          <a:p>
            <a:r>
              <a:rPr lang="zh-CN" altLang="en-US" sz="2400" dirty="0"/>
              <a:t>进入某篇文章，可以观看文章并发表评论</a:t>
            </a:r>
            <a:r>
              <a:rPr lang="en-US" altLang="zh-CN" sz="2400" dirty="0"/>
              <a:t>\ref{</a:t>
            </a:r>
            <a:r>
              <a:rPr lang="zh-CN" altLang="en-US" sz="2400" dirty="0"/>
              <a:t>博客</a:t>
            </a:r>
            <a:r>
              <a:rPr lang="en-US" altLang="zh-CN" sz="2400" dirty="0"/>
              <a:t>xxx}</a:t>
            </a:r>
            <a:r>
              <a:rPr lang="zh-CN" altLang="en-US" sz="2400" dirty="0"/>
              <a:t>：</a:t>
            </a:r>
            <a:endParaRPr lang="zh-CN" altLang="en-US" sz="2400" dirty="0"/>
          </a:p>
        </p:txBody>
      </p:sp>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43934" y="2227415"/>
            <a:ext cx="7552466" cy="4012388"/>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4.7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博客</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766082" y="1383130"/>
            <a:ext cx="10314541" cy="1200329"/>
          </a:xfrm>
          <a:prstGeom prst="rect">
            <a:avLst/>
          </a:prstGeom>
          <a:noFill/>
        </p:spPr>
        <p:txBody>
          <a:bodyPr wrap="square" rtlCol="0">
            <a:spAutoFit/>
          </a:bodyPr>
          <a:lstStyle/>
          <a:p>
            <a:r>
              <a:rPr lang="zh-CN" altLang="en-US" sz="2400" dirty="0"/>
              <a:t>点击导航栏进入博客页面，首先该页面进入后是四张图片的循环播放，如图所示，这几张图循环播放，并且每一张图都有文字描述，让人们深刻认识到这种排放核污水的行为有很大的危害。</a:t>
            </a:r>
            <a:endParaRPr lang="en-US" altLang="zh-CN" sz="2400" dirty="0"/>
          </a:p>
        </p:txBody>
      </p:sp>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66082" y="2649798"/>
            <a:ext cx="6882493" cy="33342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477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1.1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项目背景</a:t>
            </a:r>
            <a:r>
              <a:rPr lang="en-US" altLang="zh-CN" sz="3200" b="1" dirty="0">
                <a:solidFill>
                  <a:schemeClr val="tx1">
                    <a:lumMod val="85000"/>
                    <a:lumOff val="15000"/>
                  </a:schemeClr>
                </a:solidFill>
                <a:latin typeface="思源黑体 CN" panose="020B0500000000000000" charset="-122"/>
                <a:ea typeface="思源黑体 CN" panose="020B0500000000000000" charset="-122"/>
              </a:rPr>
              <a:t> </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6989025" y="1368468"/>
            <a:ext cx="4538412" cy="4401205"/>
          </a:xfrm>
          <a:prstGeom prst="rect">
            <a:avLst/>
          </a:prstGeom>
          <a:noFill/>
        </p:spPr>
        <p:txBody>
          <a:bodyPr wrap="square" rtlCol="0">
            <a:spAutoFit/>
          </a:bodyPr>
          <a:lstStyle/>
          <a:p>
            <a:r>
              <a:rPr lang="en-US" altLang="zh-CN" sz="2000" dirty="0">
                <a:latin typeface="思源黑体 CN" panose="020B0500000000000000" charset="-122"/>
                <a:ea typeface="思源黑体 CN" panose="020B0500000000000000" charset="-122"/>
              </a:rPr>
              <a:t>2021</a:t>
            </a:r>
            <a:r>
              <a:rPr lang="zh-CN" altLang="en-US" sz="2000" dirty="0">
                <a:latin typeface="思源黑体 CN" panose="020B0500000000000000" charset="-122"/>
                <a:ea typeface="思源黑体 CN" panose="020B0500000000000000" charset="-122"/>
              </a:rPr>
              <a:t>年</a:t>
            </a:r>
            <a:r>
              <a:rPr lang="en-US" altLang="zh-CN" sz="2000" dirty="0">
                <a:latin typeface="思源黑体 CN" panose="020B0500000000000000" charset="-122"/>
                <a:ea typeface="思源黑体 CN" panose="020B0500000000000000" charset="-122"/>
              </a:rPr>
              <a:t>4</a:t>
            </a:r>
            <a:r>
              <a:rPr lang="zh-CN" altLang="en-US" sz="2000" dirty="0">
                <a:latin typeface="思源黑体 CN" panose="020B0500000000000000" charset="-122"/>
                <a:ea typeface="思源黑体 CN" panose="020B0500000000000000" charset="-122"/>
              </a:rPr>
              <a:t>月</a:t>
            </a:r>
            <a:r>
              <a:rPr lang="en-US" altLang="zh-CN" sz="2000" dirty="0">
                <a:latin typeface="思源黑体 CN" panose="020B0500000000000000" charset="-122"/>
                <a:ea typeface="思源黑体 CN" panose="020B0500000000000000" charset="-122"/>
              </a:rPr>
              <a:t>13</a:t>
            </a:r>
            <a:r>
              <a:rPr lang="zh-CN" altLang="en-US" sz="2000" dirty="0">
                <a:latin typeface="思源黑体 CN" panose="020B0500000000000000" charset="-122"/>
                <a:ea typeface="思源黑体 CN" panose="020B0500000000000000" charset="-122"/>
              </a:rPr>
              <a:t>日，日本政府召开有关内阁会议正式决定将福岛第一核电站上百万吨核污水经过滤并稀释后排入大海，排放约</a:t>
            </a:r>
            <a:r>
              <a:rPr lang="en-US" altLang="zh-CN" sz="2000" dirty="0">
                <a:latin typeface="思源黑体 CN" panose="020B0500000000000000" charset="-122"/>
                <a:ea typeface="思源黑体 CN" panose="020B0500000000000000" charset="-122"/>
              </a:rPr>
              <a:t>2</a:t>
            </a:r>
            <a:r>
              <a:rPr lang="zh-CN" altLang="en-US" sz="2000" dirty="0">
                <a:latin typeface="思源黑体 CN" panose="020B0500000000000000" charset="-122"/>
                <a:ea typeface="思源黑体 CN" panose="020B0500000000000000" charset="-122"/>
              </a:rPr>
              <a:t>年后开始。</a:t>
            </a:r>
            <a:r>
              <a:rPr lang="en-US" altLang="zh-CN" sz="2000" dirty="0">
                <a:latin typeface="思源黑体 CN" panose="020B0500000000000000" charset="-122"/>
                <a:ea typeface="思源黑体 CN" panose="020B0500000000000000" charset="-122"/>
              </a:rPr>
              <a:t> </a:t>
            </a:r>
            <a:endParaRPr lang="en-US" altLang="zh-CN" sz="2000" dirty="0">
              <a:latin typeface="思源黑体 CN" panose="020B0500000000000000" charset="-122"/>
              <a:ea typeface="思源黑体 CN" panose="020B0500000000000000" charset="-122"/>
            </a:endParaRPr>
          </a:p>
          <a:p>
            <a:endParaRPr lang="en-US" altLang="zh-CN"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有日本学者指出，福岛周边的海洋不仅是当地渔民赖以生存的渔场，也是太平洋乃至全球海洋的一部分，核污水排入海洋会影响到全球鱼类迁徙、远洋渔业、人类健康、生态安全等方方面面。</a:t>
            </a:r>
            <a:endParaRPr lang="en-US" altLang="zh-CN" sz="2000" dirty="0">
              <a:latin typeface="思源黑体 CN" panose="020B0500000000000000" charset="-122"/>
              <a:ea typeface="思源黑体 CN" panose="020B0500000000000000" charset="-122"/>
            </a:endParaRPr>
          </a:p>
          <a:p>
            <a:endParaRPr lang="en-US" altLang="zh-CN"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因此这一问题绝不仅仅是日本国内的问题，而是涉及全球海洋生态和环境安全的国际问题。</a:t>
            </a:r>
            <a:endParaRPr lang="en-US" altLang="zh-CN" sz="2000" dirty="0">
              <a:latin typeface="思源黑体 CN" panose="020B0500000000000000" charset="-122"/>
              <a:ea typeface="思源黑体 CN" panose="020B0500000000000000"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563" y="1883619"/>
            <a:ext cx="5873686" cy="3370904"/>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4.7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博客</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693410" y="1085521"/>
            <a:ext cx="10314541" cy="1569660"/>
          </a:xfrm>
          <a:prstGeom prst="rect">
            <a:avLst/>
          </a:prstGeom>
          <a:noFill/>
        </p:spPr>
        <p:txBody>
          <a:bodyPr wrap="square" rtlCol="0">
            <a:spAutoFit/>
          </a:bodyPr>
          <a:lstStyle/>
          <a:p>
            <a:r>
              <a:rPr lang="zh-CN" altLang="en-US" sz="2400" dirty="0"/>
              <a:t>之后往下翻，会看到当前已经公开发表的博客，右边列分别为发表文章（在这里发表的文章需要进入后台来进行公开展示），我写的文章；当前文章的目录分类，如当前分类有“有关核辐射”。之后是最火的文章，根据文章的个数来进行排序，展示最火的几篇文章。</a:t>
            </a:r>
            <a:endParaRPr lang="en-US" altLang="zh-CN" sz="2400"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8589" y="2993772"/>
            <a:ext cx="5918611" cy="2778707"/>
          </a:xfrm>
          <a:prstGeom prst="rect">
            <a:avLst/>
          </a:prstGeom>
        </p:spPr>
      </p:pic>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55104" y="2301154"/>
            <a:ext cx="2297754" cy="440444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4.7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博客</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558589" y="1178337"/>
            <a:ext cx="10314541" cy="1200329"/>
          </a:xfrm>
          <a:prstGeom prst="rect">
            <a:avLst/>
          </a:prstGeom>
          <a:noFill/>
        </p:spPr>
        <p:txBody>
          <a:bodyPr wrap="square" rtlCol="0">
            <a:spAutoFit/>
          </a:bodyPr>
          <a:lstStyle/>
          <a:p>
            <a:r>
              <a:rPr lang="zh-CN" altLang="en-US" sz="2400" dirty="0"/>
              <a:t>之后为了发表我们的文章，我们可以点击发表，会进入到写文章的页面，在该页面中，我们可以进行文章标题等内容的编辑。发表之后，只能自己看到，需要后台进行公开发表。</a:t>
            </a:r>
            <a:endParaRPr lang="zh-CN" altLang="en-US" sz="2400"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42250" y="2450408"/>
            <a:ext cx="6907499" cy="4061929"/>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4.7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博客</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558589" y="1178337"/>
            <a:ext cx="10314541" cy="830997"/>
          </a:xfrm>
          <a:prstGeom prst="rect">
            <a:avLst/>
          </a:prstGeom>
          <a:noFill/>
        </p:spPr>
        <p:txBody>
          <a:bodyPr wrap="square" rtlCol="0">
            <a:spAutoFit/>
          </a:bodyPr>
          <a:lstStyle/>
          <a:p>
            <a:r>
              <a:rPr lang="zh-CN" altLang="en-US" sz="2400" dirty="0"/>
              <a:t>之后回到博客页面，点击我的，会进入我当前发表文章，点击对应的图像，可以进入到对应文章的修改。</a:t>
            </a:r>
            <a:endParaRPr lang="zh-CN" altLang="en-US" sz="2400"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971272" y="2165383"/>
            <a:ext cx="5709059" cy="1795975"/>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71272" y="4030458"/>
            <a:ext cx="5792081" cy="2590629"/>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4.7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博客</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558589" y="1178337"/>
            <a:ext cx="10314541" cy="1200329"/>
          </a:xfrm>
          <a:prstGeom prst="rect">
            <a:avLst/>
          </a:prstGeom>
          <a:noFill/>
        </p:spPr>
        <p:txBody>
          <a:bodyPr wrap="square" rtlCol="0">
            <a:spAutoFit/>
          </a:bodyPr>
          <a:lstStyle/>
          <a:p>
            <a:r>
              <a:rPr lang="zh-CN" altLang="en-US" sz="2400" dirty="0"/>
              <a:t>在最开始的页面中点击目录，我们可以进入当前目录包含的文章页面，如下图，包含当前目录下的文章和最火的几个文章。进入某篇文章，可以观看文章并发表评论（发表评论要在登陆状态）</a:t>
            </a:r>
            <a:endParaRPr lang="zh-CN" altLang="en-US" sz="2400" dirty="0"/>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8589" y="2473141"/>
            <a:ext cx="6035595" cy="3206522"/>
          </a:xfrm>
          <a:prstGeom prst="rect">
            <a:avLst/>
          </a:prstGeom>
        </p:spPr>
      </p:pic>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87488" y="2473141"/>
            <a:ext cx="4233292" cy="328482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4.8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新闻</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558589" y="1178337"/>
            <a:ext cx="10314541" cy="829945"/>
          </a:xfrm>
          <a:prstGeom prst="rect">
            <a:avLst/>
          </a:prstGeom>
          <a:noFill/>
        </p:spPr>
        <p:txBody>
          <a:bodyPr wrap="square" rtlCol="0">
            <a:spAutoFit/>
          </a:bodyPr>
          <a:lstStyle/>
          <a:p>
            <a:r>
              <a:rPr lang="zh-CN" altLang="en-US" sz="2400" dirty="0"/>
              <a:t>点击主页的新闻进入新闻部分，首先是几条新闻的展示，点击相关新闻，会进入新闻对应的跳转链接。</a:t>
            </a:r>
            <a:endParaRPr lang="zh-CN" altLang="en-US" sz="2400" dirty="0"/>
          </a:p>
        </p:txBody>
      </p:sp>
      <p:pic>
        <p:nvPicPr>
          <p:cNvPr id="10" name="图片 9"/>
          <p:cNvPicPr>
            <a:picLocks noChangeAspect="1"/>
          </p:cNvPicPr>
          <p:nvPr/>
        </p:nvPicPr>
        <p:blipFill>
          <a:blip r:embed="rId1"/>
          <a:srcRect l="5041" r="4670"/>
          <a:stretch>
            <a:fillRect/>
          </a:stretch>
        </p:blipFill>
        <p:spPr>
          <a:xfrm>
            <a:off x="391795" y="2397760"/>
            <a:ext cx="6494145" cy="3734435"/>
          </a:xfrm>
          <a:prstGeom prst="rect">
            <a:avLst/>
          </a:prstGeom>
        </p:spPr>
      </p:pic>
      <p:pic>
        <p:nvPicPr>
          <p:cNvPr id="12" name="图片 11"/>
          <p:cNvPicPr>
            <a:picLocks noChangeAspect="1"/>
          </p:cNvPicPr>
          <p:nvPr/>
        </p:nvPicPr>
        <p:blipFill>
          <a:blip r:embed="rId2"/>
          <a:srcRect l="2528" r="38625"/>
          <a:stretch>
            <a:fillRect/>
          </a:stretch>
        </p:blipFill>
        <p:spPr>
          <a:xfrm>
            <a:off x="7304405" y="2397760"/>
            <a:ext cx="4314190" cy="375348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4.8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新闻</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558800" y="1692275"/>
            <a:ext cx="3705225" cy="1568450"/>
          </a:xfrm>
          <a:prstGeom prst="rect">
            <a:avLst/>
          </a:prstGeom>
          <a:noFill/>
        </p:spPr>
        <p:txBody>
          <a:bodyPr wrap="square" rtlCol="0">
            <a:spAutoFit/>
          </a:bodyPr>
          <a:lstStyle/>
          <a:p>
            <a:pPr indent="457200">
              <a:buFont typeface="Wingdings" panose="05000000000000000000" charset="0"/>
              <a:buNone/>
            </a:pPr>
            <a:r>
              <a:rPr lang="zh-CN" altLang="en-US" sz="2400" dirty="0"/>
              <a:t>在新闻见面往下翻，会有最新新闻以及更多新闻，以及相关视频的个性化展示：</a:t>
            </a:r>
            <a:endParaRPr lang="zh-CN" altLang="en-US" sz="2400" dirty="0"/>
          </a:p>
        </p:txBody>
      </p:sp>
      <p:pic>
        <p:nvPicPr>
          <p:cNvPr id="7" name="图片 6"/>
          <p:cNvPicPr>
            <a:picLocks noChangeAspect="1"/>
          </p:cNvPicPr>
          <p:nvPr/>
        </p:nvPicPr>
        <p:blipFill>
          <a:blip r:embed="rId1"/>
          <a:stretch>
            <a:fillRect/>
          </a:stretch>
        </p:blipFill>
        <p:spPr>
          <a:xfrm>
            <a:off x="4601845" y="2842260"/>
            <a:ext cx="6187440" cy="3238500"/>
          </a:xfrm>
          <a:prstGeom prst="rect">
            <a:avLst/>
          </a:prstGeom>
        </p:spPr>
      </p:pic>
      <p:pic>
        <p:nvPicPr>
          <p:cNvPr id="10" name="图片 9" descr="新闻3"/>
          <p:cNvPicPr>
            <a:picLocks noChangeAspect="1"/>
          </p:cNvPicPr>
          <p:nvPr/>
        </p:nvPicPr>
        <p:blipFill>
          <a:blip r:embed="rId2"/>
          <a:stretch>
            <a:fillRect/>
          </a:stretch>
        </p:blipFill>
        <p:spPr>
          <a:xfrm>
            <a:off x="4649470" y="683260"/>
            <a:ext cx="6092825" cy="204279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4.9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调研</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pic>
        <p:nvPicPr>
          <p:cNvPr id="11" name="图片 10"/>
          <p:cNvPicPr>
            <a:picLocks noChangeAspect="1"/>
          </p:cNvPicPr>
          <p:nvPr/>
        </p:nvPicPr>
        <p:blipFill>
          <a:blip r:embed="rId1"/>
          <a:srcRect t="1078"/>
          <a:stretch>
            <a:fillRect/>
          </a:stretch>
        </p:blipFill>
        <p:spPr>
          <a:xfrm>
            <a:off x="1930400" y="2566670"/>
            <a:ext cx="8330565" cy="4085590"/>
          </a:xfrm>
          <a:prstGeom prst="rect">
            <a:avLst/>
          </a:prstGeom>
        </p:spPr>
      </p:pic>
      <p:sp>
        <p:nvSpPr>
          <p:cNvPr id="12" name="文本框 11"/>
          <p:cNvSpPr txBox="1"/>
          <p:nvPr/>
        </p:nvSpPr>
        <p:spPr>
          <a:xfrm>
            <a:off x="2287905" y="1284605"/>
            <a:ext cx="7117715" cy="922020"/>
          </a:xfrm>
          <a:prstGeom prst="rect">
            <a:avLst/>
          </a:prstGeom>
          <a:noFill/>
        </p:spPr>
        <p:txBody>
          <a:bodyPr wrap="square" rtlCol="0" anchor="t">
            <a:spAutoFit/>
          </a:bodyPr>
          <a:p>
            <a:pPr marL="285750" indent="-285750">
              <a:buFont typeface="Wingdings" panose="05000000000000000000" charset="0"/>
              <a:buChar char="Ø"/>
            </a:pPr>
            <a:r>
              <a:rPr lang="zh-CN" altLang="en-US"/>
              <a:t>点击导航栏调研栏，进入调研界面，首先是五条新闻展示在最顶端，点击标题可以跳转至对应的调研链接，回到调研界面往下翻，会有很多有关调研的目录。</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4.9 </a:t>
            </a:r>
            <a:r>
              <a:rPr lang="zh-CN" altLang="en-US" sz="3200" b="1" dirty="0">
                <a:solidFill>
                  <a:schemeClr val="tx1">
                    <a:lumMod val="85000"/>
                    <a:lumOff val="15000"/>
                  </a:schemeClr>
                </a:solidFill>
                <a:latin typeface="+mn-ea"/>
              </a:rPr>
              <a:t>前台</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调研</a:t>
            </a:r>
            <a:endParaRPr lang="en-US" altLang="zh-CN"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12" name="文本框 11"/>
          <p:cNvSpPr txBox="1"/>
          <p:nvPr/>
        </p:nvSpPr>
        <p:spPr>
          <a:xfrm>
            <a:off x="2287905" y="1284605"/>
            <a:ext cx="7117715" cy="922020"/>
          </a:xfrm>
          <a:prstGeom prst="rect">
            <a:avLst/>
          </a:prstGeom>
          <a:noFill/>
        </p:spPr>
        <p:txBody>
          <a:bodyPr wrap="square" rtlCol="0" anchor="t">
            <a:spAutoFit/>
          </a:bodyPr>
          <a:p>
            <a:pPr marL="285750" indent="-285750">
              <a:buFont typeface="Wingdings" panose="05000000000000000000" charset="0"/>
              <a:buChar char="Ø"/>
            </a:pPr>
            <a:r>
              <a:rPr lang="zh-CN" altLang="en-US"/>
              <a:t>点击导航栏调研栏，进入调研界面，首先是五条新闻展示在最顶端，点击标题可以跳转至对应的调研链接，回到调研界面往下翻，会有很多有关调研的目录。</a:t>
            </a:r>
            <a:endParaRPr lang="zh-CN" altLang="en-US"/>
          </a:p>
        </p:txBody>
      </p:sp>
      <p:pic>
        <p:nvPicPr>
          <p:cNvPr id="7" name="图片 6"/>
          <p:cNvPicPr>
            <a:picLocks noChangeAspect="1"/>
          </p:cNvPicPr>
          <p:nvPr/>
        </p:nvPicPr>
        <p:blipFill>
          <a:blip r:embed="rId1"/>
          <a:stretch>
            <a:fillRect/>
          </a:stretch>
        </p:blipFill>
        <p:spPr>
          <a:xfrm>
            <a:off x="1869440" y="2742565"/>
            <a:ext cx="8326120" cy="348043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pic>
        <p:nvPicPr>
          <p:cNvPr id="7" name="图片 6"/>
          <p:cNvPicPr>
            <a:picLocks noChangeAspect="1"/>
          </p:cNvPicPr>
          <p:nvPr>
            <p:custDataLst>
              <p:tags r:id="rId1"/>
            </p:custDataLst>
          </p:nvPr>
        </p:nvPicPr>
        <p:blipFill>
          <a:blip r:embed="rId2"/>
          <a:stretch>
            <a:fillRect/>
          </a:stretch>
        </p:blipFill>
        <p:spPr>
          <a:xfrm>
            <a:off x="419735" y="2284730"/>
            <a:ext cx="11611610" cy="4138930"/>
          </a:xfrm>
          <a:prstGeom prst="rect">
            <a:avLst/>
          </a:prstGeom>
        </p:spPr>
      </p:pic>
      <p:sp>
        <p:nvSpPr>
          <p:cNvPr id="10" name="文本框 9"/>
          <p:cNvSpPr txBox="1"/>
          <p:nvPr/>
        </p:nvSpPr>
        <p:spPr>
          <a:xfrm>
            <a:off x="600075" y="1270635"/>
            <a:ext cx="8943340" cy="829945"/>
          </a:xfrm>
          <a:prstGeom prst="rect">
            <a:avLst/>
          </a:prstGeom>
          <a:noFill/>
        </p:spPr>
        <p:txBody>
          <a:bodyPr wrap="square" rtlCol="0" anchor="t">
            <a:spAutoFit/>
          </a:bodyPr>
          <a:p>
            <a:r>
              <a:rPr lang="zh-CN" altLang="en-US" sz="2400"/>
              <a:t>进入后台主页面，需要进行登录，登录界面如图所示，输入账号和密码即可登录</a:t>
            </a:r>
            <a:endParaRPr lang="zh-CN" altLang="en-US" sz="24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10" name="文本框 9"/>
          <p:cNvSpPr txBox="1"/>
          <p:nvPr/>
        </p:nvSpPr>
        <p:spPr>
          <a:xfrm>
            <a:off x="615950" y="940435"/>
            <a:ext cx="10523855" cy="829945"/>
          </a:xfrm>
          <a:prstGeom prst="rect">
            <a:avLst/>
          </a:prstGeom>
          <a:noFill/>
        </p:spPr>
        <p:txBody>
          <a:bodyPr wrap="square" rtlCol="0" anchor="t">
            <a:spAutoFit/>
          </a:bodyPr>
          <a:p>
            <a:r>
              <a:rPr lang="zh-CN" altLang="en-US" sz="2400"/>
              <a:t>成功登陆后可以看到网页的访问信息和数据，之后我们依次展示</a:t>
            </a:r>
            <a:r>
              <a:rPr lang="en-US" altLang="zh-CN" sz="2400"/>
              <a:t>Video</a:t>
            </a:r>
            <a:r>
              <a:rPr lang="zh-CN" altLang="en-US" sz="2400"/>
              <a:t>、</a:t>
            </a:r>
            <a:r>
              <a:rPr lang="en-US" altLang="zh-CN" sz="2400"/>
              <a:t>Blogs</a:t>
            </a:r>
            <a:r>
              <a:rPr lang="zh-CN" altLang="en-US" sz="2400"/>
              <a:t>等相关内容</a:t>
            </a:r>
            <a:endParaRPr lang="zh-CN" altLang="en-US" sz="2400"/>
          </a:p>
        </p:txBody>
      </p:sp>
      <p:pic>
        <p:nvPicPr>
          <p:cNvPr id="8" name="图片 7"/>
          <p:cNvPicPr>
            <a:picLocks noChangeAspect="1"/>
          </p:cNvPicPr>
          <p:nvPr>
            <p:custDataLst>
              <p:tags r:id="rId1"/>
            </p:custDataLst>
          </p:nvPr>
        </p:nvPicPr>
        <p:blipFill>
          <a:blip r:embed="rId2"/>
          <a:stretch>
            <a:fillRect/>
          </a:stretch>
        </p:blipFill>
        <p:spPr>
          <a:xfrm>
            <a:off x="615950" y="1770380"/>
            <a:ext cx="5085715" cy="478663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477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1.1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项目背景</a:t>
            </a:r>
            <a:r>
              <a:rPr lang="en-US" altLang="zh-CN" sz="3200" b="1" dirty="0">
                <a:solidFill>
                  <a:schemeClr val="tx1">
                    <a:lumMod val="85000"/>
                    <a:lumOff val="15000"/>
                  </a:schemeClr>
                </a:solidFill>
                <a:latin typeface="思源黑体 CN" panose="020B0500000000000000" charset="-122"/>
                <a:ea typeface="思源黑体 CN" panose="020B0500000000000000" charset="-122"/>
              </a:rPr>
              <a:t> </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953469" y="3990981"/>
            <a:ext cx="2881974" cy="1477328"/>
          </a:xfrm>
          <a:prstGeom prst="rect">
            <a:avLst/>
          </a:prstGeom>
          <a:noFill/>
        </p:spPr>
        <p:txBody>
          <a:bodyPr wrap="square" rtlCol="0">
            <a:spAutoFit/>
          </a:bodyPr>
          <a:lstStyle/>
          <a:p>
            <a:r>
              <a:rPr lang="zh-CN" altLang="en-US" dirty="0">
                <a:latin typeface="思源黑体 CN" panose="020B0500000000000000" charset="-122"/>
                <a:ea typeface="思源黑体 CN" panose="020B0500000000000000" charset="-122"/>
              </a:rPr>
              <a:t>        </a:t>
            </a:r>
            <a:r>
              <a:rPr lang="en-US" altLang="zh-CN" sz="1800" dirty="0">
                <a:latin typeface="思源黑体 CN" panose="020B0500000000000000" charset="-122"/>
                <a:ea typeface="思源黑体 CN" panose="020B0500000000000000" charset="-122"/>
              </a:rPr>
              <a:t>2023</a:t>
            </a:r>
            <a:r>
              <a:rPr lang="zh-CN" altLang="en-US" sz="1800" dirty="0">
                <a:latin typeface="思源黑体 CN" panose="020B0500000000000000" charset="-122"/>
                <a:ea typeface="思源黑体 CN" panose="020B0500000000000000" charset="-122"/>
              </a:rPr>
              <a:t>年</a:t>
            </a:r>
            <a:r>
              <a:rPr lang="en-US" altLang="zh-CN" sz="1800" dirty="0">
                <a:latin typeface="思源黑体 CN" panose="020B0500000000000000" charset="-122"/>
                <a:ea typeface="思源黑体 CN" panose="020B0500000000000000" charset="-122"/>
              </a:rPr>
              <a:t>8</a:t>
            </a:r>
            <a:r>
              <a:rPr lang="zh-CN" altLang="en-US" sz="1800" dirty="0">
                <a:latin typeface="思源黑体 CN" panose="020B0500000000000000" charset="-122"/>
                <a:ea typeface="思源黑体 CN" panose="020B0500000000000000" charset="-122"/>
              </a:rPr>
              <a:t>月</a:t>
            </a:r>
            <a:r>
              <a:rPr lang="en-US" altLang="zh-CN" sz="1800" dirty="0">
                <a:latin typeface="思源黑体 CN" panose="020B0500000000000000" charset="-122"/>
                <a:ea typeface="思源黑体 CN" panose="020B0500000000000000" charset="-122"/>
              </a:rPr>
              <a:t>24</a:t>
            </a:r>
            <a:r>
              <a:rPr lang="zh-CN" altLang="en-US" sz="1800" dirty="0">
                <a:latin typeface="思源黑体 CN" panose="020B0500000000000000" charset="-122"/>
                <a:ea typeface="思源黑体 CN" panose="020B0500000000000000" charset="-122"/>
              </a:rPr>
              <a:t>日</a:t>
            </a:r>
            <a:r>
              <a:rPr lang="en-US" altLang="zh-CN" sz="1800" dirty="0">
                <a:latin typeface="思源黑体 CN" panose="020B0500000000000000" charset="-122"/>
                <a:ea typeface="思源黑体 CN" panose="020B0500000000000000" charset="-122"/>
              </a:rPr>
              <a:t>13</a:t>
            </a:r>
            <a:r>
              <a:rPr lang="zh-CN" altLang="en-US" sz="1800" dirty="0">
                <a:latin typeface="思源黑体 CN" panose="020B0500000000000000" charset="-122"/>
                <a:ea typeface="思源黑体 CN" panose="020B0500000000000000" charset="-122"/>
              </a:rPr>
              <a:t>时</a:t>
            </a:r>
            <a:r>
              <a:rPr lang="en-US" altLang="zh-CN" sz="1800" dirty="0">
                <a:latin typeface="思源黑体 CN" panose="020B0500000000000000" charset="-122"/>
                <a:ea typeface="思源黑体 CN" panose="020B0500000000000000" charset="-122"/>
              </a:rPr>
              <a:t>03</a:t>
            </a:r>
            <a:r>
              <a:rPr lang="zh-CN" altLang="en-US" sz="1800" dirty="0">
                <a:latin typeface="思源黑体 CN" panose="020B0500000000000000" charset="-122"/>
                <a:ea typeface="思源黑体 CN" panose="020B0500000000000000" charset="-122"/>
              </a:rPr>
              <a:t>分，日本福岛第一核电站启动核污染水排海。</a:t>
            </a:r>
            <a:r>
              <a:rPr lang="en-US" altLang="zh-CN" sz="1800" dirty="0">
                <a:latin typeface="思源黑体 CN" panose="020B0500000000000000" charset="-122"/>
                <a:ea typeface="思源黑体 CN" panose="020B0500000000000000" charset="-122"/>
              </a:rPr>
              <a:t>8</a:t>
            </a:r>
            <a:r>
              <a:rPr lang="zh-CN" altLang="en-US" sz="1800" dirty="0">
                <a:latin typeface="思源黑体 CN" panose="020B0500000000000000" charset="-122"/>
                <a:ea typeface="思源黑体 CN" panose="020B0500000000000000" charset="-122"/>
              </a:rPr>
              <a:t>月</a:t>
            </a:r>
            <a:r>
              <a:rPr lang="en-US" altLang="zh-CN" sz="1800" dirty="0">
                <a:latin typeface="思源黑体 CN" panose="020B0500000000000000" charset="-122"/>
                <a:ea typeface="思源黑体 CN" panose="020B0500000000000000" charset="-122"/>
              </a:rPr>
              <a:t>26</a:t>
            </a:r>
            <a:r>
              <a:rPr lang="zh-CN" altLang="en-US" sz="1800" dirty="0">
                <a:latin typeface="思源黑体 CN" panose="020B0500000000000000" charset="-122"/>
                <a:ea typeface="思源黑体 CN" panose="020B0500000000000000" charset="-122"/>
              </a:rPr>
              <a:t>日，日本东电承认：超</a:t>
            </a:r>
            <a:r>
              <a:rPr lang="en-US" altLang="zh-CN" sz="1800" dirty="0">
                <a:latin typeface="思源黑体 CN" panose="020B0500000000000000" charset="-122"/>
                <a:ea typeface="思源黑体 CN" panose="020B0500000000000000" charset="-122"/>
              </a:rPr>
              <a:t>6</a:t>
            </a:r>
            <a:r>
              <a:rPr lang="zh-CN" altLang="en-US" sz="1800" dirty="0">
                <a:latin typeface="思源黑体 CN" panose="020B0500000000000000" charset="-122"/>
                <a:ea typeface="思源黑体 CN" panose="020B0500000000000000" charset="-122"/>
              </a:rPr>
              <a:t>成储存核污水放射物超标。</a:t>
            </a:r>
            <a:endParaRPr lang="zh-CN" altLang="en-US" dirty="0">
              <a:latin typeface="思源黑体 CN" panose="020B0500000000000000" charset="-122"/>
              <a:ea typeface="思源黑体 CN" panose="020B0500000000000000" charset="-122"/>
            </a:endParaRPr>
          </a:p>
        </p:txBody>
      </p:sp>
      <p:sp>
        <p:nvSpPr>
          <p:cNvPr id="21" name="文本框 20"/>
          <p:cNvSpPr txBox="1"/>
          <p:nvPr/>
        </p:nvSpPr>
        <p:spPr>
          <a:xfrm>
            <a:off x="4560751" y="1988460"/>
            <a:ext cx="2970000" cy="1200329"/>
          </a:xfrm>
          <a:prstGeom prst="rect">
            <a:avLst/>
          </a:prstGeom>
          <a:noFill/>
        </p:spPr>
        <p:txBody>
          <a:bodyPr wrap="square" rtlCol="0">
            <a:spAutoFit/>
          </a:bodyPr>
          <a:lstStyle/>
          <a:p>
            <a:r>
              <a:rPr lang="en-US" altLang="zh-CN" sz="1800" dirty="0">
                <a:latin typeface="思源黑体 CN" panose="020B0500000000000000" charset="-122"/>
                <a:ea typeface="思源黑体 CN" panose="020B0500000000000000" charset="-122"/>
              </a:rPr>
              <a:t>2023</a:t>
            </a:r>
            <a:r>
              <a:rPr lang="zh-CN" altLang="en-US" sz="1800" dirty="0">
                <a:latin typeface="思源黑体 CN" panose="020B0500000000000000" charset="-122"/>
                <a:ea typeface="思源黑体 CN" panose="020B0500000000000000" charset="-122"/>
              </a:rPr>
              <a:t>年</a:t>
            </a:r>
            <a:r>
              <a:rPr lang="en-US" altLang="zh-CN" sz="1800" dirty="0">
                <a:latin typeface="思源黑体 CN" panose="020B0500000000000000" charset="-122"/>
                <a:ea typeface="思源黑体 CN" panose="020B0500000000000000" charset="-122"/>
              </a:rPr>
              <a:t>10</a:t>
            </a:r>
            <a:r>
              <a:rPr lang="zh-CN" altLang="en-US" sz="1800" dirty="0">
                <a:latin typeface="思源黑体 CN" panose="020B0500000000000000" charset="-122"/>
                <a:ea typeface="思源黑体 CN" panose="020B0500000000000000" charset="-122"/>
              </a:rPr>
              <a:t>月</a:t>
            </a:r>
            <a:r>
              <a:rPr lang="en-US" altLang="zh-CN" sz="1800" dirty="0">
                <a:latin typeface="思源黑体 CN" panose="020B0500000000000000" charset="-122"/>
                <a:ea typeface="思源黑体 CN" panose="020B0500000000000000" charset="-122"/>
              </a:rPr>
              <a:t>5</a:t>
            </a:r>
            <a:r>
              <a:rPr lang="zh-CN" altLang="en-US" sz="1800" dirty="0">
                <a:latin typeface="思源黑体 CN" panose="020B0500000000000000" charset="-122"/>
                <a:ea typeface="思源黑体 CN" panose="020B0500000000000000" charset="-122"/>
              </a:rPr>
              <a:t>日上午</a:t>
            </a:r>
            <a:r>
              <a:rPr lang="en-US" altLang="zh-CN" sz="1800" dirty="0">
                <a:latin typeface="思源黑体 CN" panose="020B0500000000000000" charset="-122"/>
                <a:ea typeface="思源黑体 CN" panose="020B0500000000000000" charset="-122"/>
              </a:rPr>
              <a:t>10</a:t>
            </a:r>
            <a:r>
              <a:rPr lang="zh-CN" altLang="en-US" sz="1800" dirty="0">
                <a:latin typeface="思源黑体 CN" panose="020B0500000000000000" charset="-122"/>
                <a:ea typeface="思源黑体 CN" panose="020B0500000000000000" charset="-122"/>
              </a:rPr>
              <a:t>点半（北京时间</a:t>
            </a:r>
            <a:r>
              <a:rPr lang="en-US" altLang="zh-CN" sz="1800" dirty="0">
                <a:latin typeface="思源黑体 CN" panose="020B0500000000000000" charset="-122"/>
                <a:ea typeface="思源黑体 CN" panose="020B0500000000000000" charset="-122"/>
              </a:rPr>
              <a:t>9</a:t>
            </a:r>
            <a:r>
              <a:rPr lang="zh-CN" altLang="en-US" sz="1800" dirty="0">
                <a:latin typeface="思源黑体 CN" panose="020B0500000000000000" charset="-122"/>
                <a:ea typeface="思源黑体 CN" panose="020B0500000000000000" charset="-122"/>
              </a:rPr>
              <a:t>点半），日本福岛第一核电站开始第二轮核污染水排放。</a:t>
            </a:r>
            <a:endParaRPr lang="zh-CN" altLang="en-US" sz="1800" dirty="0">
              <a:latin typeface="思源黑体 CN" panose="020B0500000000000000" charset="-122"/>
              <a:ea typeface="思源黑体 CN" panose="020B0500000000000000" charset="-122"/>
            </a:endParaRPr>
          </a:p>
        </p:txBody>
      </p:sp>
      <p:sp>
        <p:nvSpPr>
          <p:cNvPr id="22" name="文本框 21"/>
          <p:cNvSpPr txBox="1"/>
          <p:nvPr/>
        </p:nvSpPr>
        <p:spPr>
          <a:xfrm>
            <a:off x="8209936" y="3919802"/>
            <a:ext cx="3264310" cy="2585323"/>
          </a:xfrm>
          <a:prstGeom prst="rect">
            <a:avLst/>
          </a:prstGeom>
          <a:noFill/>
        </p:spPr>
        <p:txBody>
          <a:bodyPr wrap="square" rtlCol="0">
            <a:spAutoFit/>
          </a:bodyPr>
          <a:lstStyle/>
          <a:p>
            <a:r>
              <a:rPr lang="zh-CN" altLang="en-US" sz="1800" dirty="0">
                <a:latin typeface="思源黑体 CN" panose="020B0500000000000000" charset="-122"/>
                <a:ea typeface="思源黑体 CN" panose="020B0500000000000000" charset="-122"/>
              </a:rPr>
              <a:t>据日本广播协会（</a:t>
            </a:r>
            <a:r>
              <a:rPr lang="en-US" altLang="zh-CN" sz="1800" dirty="0">
                <a:latin typeface="思源黑体 CN" panose="020B0500000000000000" charset="-122"/>
                <a:ea typeface="思源黑体 CN" panose="020B0500000000000000" charset="-122"/>
              </a:rPr>
              <a:t>NHK</a:t>
            </a:r>
            <a:r>
              <a:rPr lang="zh-CN" altLang="en-US" sz="1800" dirty="0">
                <a:latin typeface="思源黑体 CN" panose="020B0500000000000000" charset="-122"/>
                <a:ea typeface="思源黑体 CN" panose="020B0500000000000000" charset="-122"/>
              </a:rPr>
              <a:t>）</a:t>
            </a:r>
            <a:r>
              <a:rPr lang="en-US" altLang="zh-CN" sz="1800" dirty="0">
                <a:latin typeface="思源黑体 CN" panose="020B0500000000000000" charset="-122"/>
                <a:ea typeface="思源黑体 CN" panose="020B0500000000000000" charset="-122"/>
              </a:rPr>
              <a:t>2023</a:t>
            </a:r>
            <a:r>
              <a:rPr lang="zh-CN" altLang="en-US" sz="1800" dirty="0">
                <a:latin typeface="思源黑体 CN" panose="020B0500000000000000" charset="-122"/>
                <a:ea typeface="思源黑体 CN" panose="020B0500000000000000" charset="-122"/>
              </a:rPr>
              <a:t>年</a:t>
            </a:r>
            <a:r>
              <a:rPr lang="en-US" altLang="zh-CN" sz="1800" dirty="0">
                <a:latin typeface="思源黑体 CN" panose="020B0500000000000000" charset="-122"/>
                <a:ea typeface="思源黑体 CN" panose="020B0500000000000000" charset="-122"/>
              </a:rPr>
              <a:t>11</a:t>
            </a:r>
            <a:r>
              <a:rPr lang="zh-CN" altLang="en-US" sz="1800" dirty="0">
                <a:latin typeface="思源黑体 CN" panose="020B0500000000000000" charset="-122"/>
                <a:ea typeface="思源黑体 CN" panose="020B0500000000000000" charset="-122"/>
              </a:rPr>
              <a:t>月</a:t>
            </a:r>
            <a:r>
              <a:rPr lang="en-US" altLang="zh-CN" sz="1800" dirty="0">
                <a:latin typeface="思源黑体 CN" panose="020B0500000000000000" charset="-122"/>
                <a:ea typeface="思源黑体 CN" panose="020B0500000000000000" charset="-122"/>
              </a:rPr>
              <a:t>20</a:t>
            </a:r>
            <a:r>
              <a:rPr lang="zh-CN" altLang="en-US" sz="1800" dirty="0">
                <a:latin typeface="思源黑体 CN" panose="020B0500000000000000" charset="-122"/>
                <a:ea typeface="思源黑体 CN" panose="020B0500000000000000" charset="-122"/>
              </a:rPr>
              <a:t>日报道，福岛第一核电站第三轮核污染水排海已于当天中午左右结束。第四轮排海将会于</a:t>
            </a:r>
            <a:r>
              <a:rPr lang="en-US" altLang="zh-CN" sz="1800" dirty="0">
                <a:latin typeface="思源黑体 CN" panose="020B0500000000000000" charset="-122"/>
                <a:ea typeface="思源黑体 CN" panose="020B0500000000000000" charset="-122"/>
              </a:rPr>
              <a:t>2024</a:t>
            </a:r>
            <a:r>
              <a:rPr lang="zh-CN" altLang="en-US" sz="1800" dirty="0">
                <a:latin typeface="思源黑体 CN" panose="020B0500000000000000" charset="-122"/>
                <a:ea typeface="思源黑体 CN" panose="020B0500000000000000" charset="-122"/>
              </a:rPr>
              <a:t>年</a:t>
            </a:r>
            <a:r>
              <a:rPr lang="en-US" altLang="zh-CN" sz="1800" dirty="0">
                <a:latin typeface="思源黑体 CN" panose="020B0500000000000000" charset="-122"/>
                <a:ea typeface="思源黑体 CN" panose="020B0500000000000000" charset="-122"/>
              </a:rPr>
              <a:t>2</a:t>
            </a:r>
            <a:r>
              <a:rPr lang="zh-CN" altLang="en-US" sz="1800" dirty="0">
                <a:latin typeface="思源黑体 CN" panose="020B0500000000000000" charset="-122"/>
                <a:ea typeface="思源黑体 CN" panose="020B0500000000000000" charset="-122"/>
              </a:rPr>
              <a:t>月下旬开始，排海总量预计为</a:t>
            </a:r>
            <a:r>
              <a:rPr lang="en-US" altLang="zh-CN" sz="1800" dirty="0">
                <a:latin typeface="思源黑体 CN" panose="020B0500000000000000" charset="-122"/>
                <a:ea typeface="思源黑体 CN" panose="020B0500000000000000" charset="-122"/>
              </a:rPr>
              <a:t>7800</a:t>
            </a:r>
            <a:r>
              <a:rPr lang="zh-CN" altLang="en-US" sz="1800" dirty="0">
                <a:latin typeface="思源黑体 CN" panose="020B0500000000000000" charset="-122"/>
                <a:ea typeface="思源黑体 CN" panose="020B0500000000000000" charset="-122"/>
              </a:rPr>
              <a:t>吨，预计将于</a:t>
            </a:r>
            <a:r>
              <a:rPr lang="en-US" altLang="zh-CN" sz="1800" dirty="0">
                <a:latin typeface="思源黑体 CN" panose="020B0500000000000000" charset="-122"/>
                <a:ea typeface="思源黑体 CN" panose="020B0500000000000000" charset="-122"/>
              </a:rPr>
              <a:t>3</a:t>
            </a:r>
            <a:r>
              <a:rPr lang="zh-CN" altLang="en-US" sz="1800" dirty="0">
                <a:latin typeface="思源黑体 CN" panose="020B0500000000000000" charset="-122"/>
                <a:ea typeface="思源黑体 CN" panose="020B0500000000000000" charset="-122"/>
              </a:rPr>
              <a:t>月结束。</a:t>
            </a:r>
            <a:endParaRPr lang="zh-CN" altLang="en-US" sz="1800" dirty="0">
              <a:latin typeface="思源黑体 CN" panose="020B0500000000000000" charset="-122"/>
              <a:ea typeface="思源黑体 CN" panose="020B0500000000000000" charset="-122"/>
            </a:endParaRPr>
          </a:p>
          <a:p>
            <a:br>
              <a:rPr lang="zh-CN" altLang="en-US" b="0" i="0" dirty="0">
                <a:solidFill>
                  <a:srgbClr val="333333"/>
                </a:solidFill>
                <a:effectLst/>
                <a:latin typeface="微软雅黑" panose="020B0503020204020204" pitchFamily="34" charset="-122"/>
                <a:ea typeface="微软雅黑" panose="020B0503020204020204" pitchFamily="34" charset="-122"/>
              </a:rPr>
            </a:br>
            <a:endParaRPr lang="zh-CN" altLang="en-US" dirty="0"/>
          </a:p>
        </p:txBody>
      </p:sp>
      <p:pic>
        <p:nvPicPr>
          <p:cNvPr id="13" name="图片 12"/>
          <p:cNvPicPr>
            <a:picLocks noChangeAspect="1"/>
          </p:cNvPicPr>
          <p:nvPr/>
        </p:nvPicPr>
        <p:blipFill>
          <a:blip r:embed="rId2"/>
          <a:stretch>
            <a:fillRect/>
          </a:stretch>
        </p:blipFill>
        <p:spPr>
          <a:xfrm>
            <a:off x="8280758" y="1538046"/>
            <a:ext cx="2985378" cy="1914134"/>
          </a:xfrm>
          <a:prstGeom prst="rect">
            <a:avLst/>
          </a:prstGeom>
        </p:spPr>
      </p:pic>
      <p:pic>
        <p:nvPicPr>
          <p:cNvPr id="1026" name="Picture 2" descr="四问日本福岛核废水排放：危机下的最优解？还是利益为上的妥协？|废水|福岛|核电站_新浪新闻"/>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63356" y="1538046"/>
            <a:ext cx="2872087" cy="191413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图集】核事故十年，核污水入海|福岛核电站|地震|核污水_新浪新闻"/>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8117" y="3783991"/>
            <a:ext cx="3591398" cy="22374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10" name="文本框 9"/>
          <p:cNvSpPr txBox="1"/>
          <p:nvPr/>
        </p:nvSpPr>
        <p:spPr>
          <a:xfrm>
            <a:off x="558800" y="1075690"/>
            <a:ext cx="10023475" cy="829945"/>
          </a:xfrm>
          <a:prstGeom prst="rect">
            <a:avLst/>
          </a:prstGeom>
          <a:noFill/>
        </p:spPr>
        <p:txBody>
          <a:bodyPr wrap="square" rtlCol="0" anchor="t">
            <a:spAutoFit/>
          </a:bodyPr>
          <a:p>
            <a:r>
              <a:rPr sz="2400"/>
              <a:t>在后台界面可以看到所有的视频</a:t>
            </a:r>
            <a:r>
              <a:rPr lang="zh-CN" sz="2400"/>
              <a:t>以及创建信息</a:t>
            </a:r>
            <a:r>
              <a:rPr sz="2400"/>
              <a:t>，并且可以进行</a:t>
            </a:r>
            <a:r>
              <a:rPr lang="zh-CN" sz="2400"/>
              <a:t>添加和</a:t>
            </a:r>
            <a:r>
              <a:rPr sz="2400"/>
              <a:t>删除操作，如图</a:t>
            </a:r>
            <a:r>
              <a:rPr lang="zh-CN" sz="2400"/>
              <a:t>所示</a:t>
            </a:r>
            <a:r>
              <a:rPr sz="2400"/>
              <a:t>。</a:t>
            </a:r>
            <a:endParaRPr sz="2400"/>
          </a:p>
        </p:txBody>
      </p:sp>
      <p:pic>
        <p:nvPicPr>
          <p:cNvPr id="7" name="图片 6"/>
          <p:cNvPicPr>
            <a:picLocks noChangeAspect="1"/>
          </p:cNvPicPr>
          <p:nvPr>
            <p:custDataLst>
              <p:tags r:id="rId1"/>
            </p:custDataLst>
          </p:nvPr>
        </p:nvPicPr>
        <p:blipFill>
          <a:blip r:embed="rId2"/>
          <a:stretch>
            <a:fillRect/>
          </a:stretch>
        </p:blipFill>
        <p:spPr>
          <a:xfrm>
            <a:off x="605155" y="2052320"/>
            <a:ext cx="10852150" cy="42608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pic>
        <p:nvPicPr>
          <p:cNvPr id="7" name="图片 6"/>
          <p:cNvPicPr>
            <a:picLocks noChangeAspect="1"/>
          </p:cNvPicPr>
          <p:nvPr>
            <p:custDataLst>
              <p:tags r:id="rId1"/>
            </p:custDataLst>
          </p:nvPr>
        </p:nvPicPr>
        <p:blipFill>
          <a:blip r:embed="rId2"/>
          <a:stretch>
            <a:fillRect/>
          </a:stretch>
        </p:blipFill>
        <p:spPr>
          <a:xfrm>
            <a:off x="558800" y="2252345"/>
            <a:ext cx="10864850" cy="3752850"/>
          </a:xfrm>
          <a:prstGeom prst="rect">
            <a:avLst/>
          </a:prstGeom>
        </p:spPr>
      </p:pic>
      <p:sp>
        <p:nvSpPr>
          <p:cNvPr id="11" name="文本框 10"/>
          <p:cNvSpPr txBox="1"/>
          <p:nvPr/>
        </p:nvSpPr>
        <p:spPr>
          <a:xfrm>
            <a:off x="786765" y="1092200"/>
            <a:ext cx="9795510" cy="829945"/>
          </a:xfrm>
          <a:prstGeom prst="rect">
            <a:avLst/>
          </a:prstGeom>
          <a:noFill/>
        </p:spPr>
        <p:txBody>
          <a:bodyPr wrap="square" rtlCol="0" anchor="t">
            <a:spAutoFit/>
          </a:bodyPr>
          <a:p>
            <a:r>
              <a:rPr lang="zh-CN" altLang="en-US" sz="2400"/>
              <a:t>博客界面展示的信息有图像，标题等信息，也可以添加博客。可以点击图像进入详情页面</a:t>
            </a:r>
            <a:endParaRPr lang="zh-CN" altLang="en-US" sz="240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11" name="文本框 10"/>
          <p:cNvSpPr txBox="1"/>
          <p:nvPr/>
        </p:nvSpPr>
        <p:spPr>
          <a:xfrm>
            <a:off x="786765" y="1092200"/>
            <a:ext cx="10046335" cy="829945"/>
          </a:xfrm>
          <a:prstGeom prst="rect">
            <a:avLst/>
          </a:prstGeom>
          <a:noFill/>
        </p:spPr>
        <p:txBody>
          <a:bodyPr wrap="square" rtlCol="0" anchor="t">
            <a:spAutoFit/>
          </a:bodyPr>
          <a:p>
            <a:r>
              <a:rPr lang="zh-CN" altLang="en-US" sz="2400"/>
              <a:t>点击进入详情页面后，在详情页面可以对文章进行修改（包括对图像，目录等信息的修改），公开发表以及删除</a:t>
            </a:r>
            <a:endParaRPr lang="zh-CN" altLang="en-US" sz="2400"/>
          </a:p>
        </p:txBody>
      </p:sp>
      <p:pic>
        <p:nvPicPr>
          <p:cNvPr id="8" name="图片 7"/>
          <p:cNvPicPr>
            <a:picLocks noChangeAspect="1"/>
          </p:cNvPicPr>
          <p:nvPr>
            <p:custDataLst>
              <p:tags r:id="rId1"/>
            </p:custDataLst>
          </p:nvPr>
        </p:nvPicPr>
        <p:blipFill>
          <a:blip r:embed="rId2"/>
          <a:stretch>
            <a:fillRect/>
          </a:stretch>
        </p:blipFill>
        <p:spPr>
          <a:xfrm>
            <a:off x="786765" y="1922145"/>
            <a:ext cx="10133965" cy="464693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7" name="文本框 6"/>
          <p:cNvSpPr txBox="1"/>
          <p:nvPr/>
        </p:nvSpPr>
        <p:spPr>
          <a:xfrm>
            <a:off x="708025" y="1246505"/>
            <a:ext cx="8736965" cy="829945"/>
          </a:xfrm>
          <a:prstGeom prst="rect">
            <a:avLst/>
          </a:prstGeom>
          <a:noFill/>
        </p:spPr>
        <p:txBody>
          <a:bodyPr wrap="square" rtlCol="0" anchor="t">
            <a:spAutoFit/>
          </a:bodyPr>
          <a:p>
            <a:r>
              <a:rPr lang="zh-CN" altLang="en-US" sz="2400"/>
              <a:t>在评论页面可以显示所有评论，并且可以设置评论展示与否以及是否删除。如图所示</a:t>
            </a:r>
            <a:endParaRPr lang="zh-CN" altLang="en-US" sz="2400"/>
          </a:p>
        </p:txBody>
      </p:sp>
      <p:pic>
        <p:nvPicPr>
          <p:cNvPr id="10" name="图片 9"/>
          <p:cNvPicPr>
            <a:picLocks noChangeAspect="1"/>
          </p:cNvPicPr>
          <p:nvPr>
            <p:custDataLst>
              <p:tags r:id="rId1"/>
            </p:custDataLst>
          </p:nvPr>
        </p:nvPicPr>
        <p:blipFill>
          <a:blip r:embed="rId2"/>
          <a:stretch>
            <a:fillRect/>
          </a:stretch>
        </p:blipFill>
        <p:spPr>
          <a:xfrm>
            <a:off x="758190" y="2393950"/>
            <a:ext cx="9916795" cy="321437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836930" y="1253490"/>
            <a:ext cx="8977630" cy="829945"/>
          </a:xfrm>
          <a:prstGeom prst="rect">
            <a:avLst/>
          </a:prstGeom>
          <a:noFill/>
        </p:spPr>
        <p:txBody>
          <a:bodyPr wrap="square" rtlCol="0" anchor="t">
            <a:spAutoFit/>
          </a:bodyPr>
          <a:p>
            <a:r>
              <a:rPr lang="zh-CN" altLang="en-US" sz="2400"/>
              <a:t>在新闻部分的后台，有所有新闻信息展示，也可以增加新闻或者删除新闻，如图所示</a:t>
            </a:r>
            <a:endParaRPr lang="zh-CN" altLang="en-US" sz="2400"/>
          </a:p>
        </p:txBody>
      </p:sp>
      <p:pic>
        <p:nvPicPr>
          <p:cNvPr id="11" name="图片 10"/>
          <p:cNvPicPr>
            <a:picLocks noChangeAspect="1"/>
          </p:cNvPicPr>
          <p:nvPr>
            <p:custDataLst>
              <p:tags r:id="rId1"/>
            </p:custDataLst>
          </p:nvPr>
        </p:nvPicPr>
        <p:blipFill>
          <a:blip r:embed="rId2"/>
          <a:stretch>
            <a:fillRect/>
          </a:stretch>
        </p:blipFill>
        <p:spPr>
          <a:xfrm>
            <a:off x="836930" y="2203450"/>
            <a:ext cx="9940290" cy="379984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836930" y="1253490"/>
            <a:ext cx="8977630" cy="829945"/>
          </a:xfrm>
          <a:prstGeom prst="rect">
            <a:avLst/>
          </a:prstGeom>
          <a:noFill/>
        </p:spPr>
        <p:txBody>
          <a:bodyPr wrap="square" rtlCol="0" anchor="t">
            <a:spAutoFit/>
          </a:bodyPr>
          <a:p>
            <a:r>
              <a:rPr lang="zh-CN" altLang="en-US" sz="2400"/>
              <a:t>在调研部分的后台，有所有调研信息展示，也可以增加或者删除调研，如图所示：</a:t>
            </a:r>
            <a:endParaRPr lang="zh-CN" altLang="en-US" sz="2400"/>
          </a:p>
        </p:txBody>
      </p:sp>
      <p:pic>
        <p:nvPicPr>
          <p:cNvPr id="7" name="图片 6"/>
          <p:cNvPicPr>
            <a:picLocks noChangeAspect="1"/>
          </p:cNvPicPr>
          <p:nvPr>
            <p:custDataLst>
              <p:tags r:id="rId1"/>
            </p:custDataLst>
          </p:nvPr>
        </p:nvPicPr>
        <p:blipFill>
          <a:blip r:embed="rId2"/>
          <a:stretch>
            <a:fillRect/>
          </a:stretch>
        </p:blipFill>
        <p:spPr>
          <a:xfrm>
            <a:off x="935355" y="2314575"/>
            <a:ext cx="9715500" cy="35179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836930" y="1253490"/>
            <a:ext cx="8977630" cy="460375"/>
          </a:xfrm>
          <a:prstGeom prst="rect">
            <a:avLst/>
          </a:prstGeom>
          <a:noFill/>
        </p:spPr>
        <p:txBody>
          <a:bodyPr wrap="square" rtlCol="0" anchor="t">
            <a:spAutoFit/>
          </a:bodyPr>
          <a:p>
            <a:r>
              <a:rPr lang="zh-CN" altLang="en-US" sz="2400"/>
              <a:t>这里记录了反馈信息</a:t>
            </a:r>
            <a:endParaRPr lang="zh-CN" altLang="en-US" sz="2400"/>
          </a:p>
        </p:txBody>
      </p:sp>
      <p:pic>
        <p:nvPicPr>
          <p:cNvPr id="10" name="图片 9"/>
          <p:cNvPicPr>
            <a:picLocks noChangeAspect="1"/>
          </p:cNvPicPr>
          <p:nvPr>
            <p:custDataLst>
              <p:tags r:id="rId1"/>
            </p:custDataLst>
          </p:nvPr>
        </p:nvPicPr>
        <p:blipFill>
          <a:blip r:embed="rId2"/>
          <a:stretch>
            <a:fillRect/>
          </a:stretch>
        </p:blipFill>
        <p:spPr>
          <a:xfrm>
            <a:off x="683895" y="2038350"/>
            <a:ext cx="9945370" cy="272923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836930" y="1253490"/>
            <a:ext cx="8977630" cy="460375"/>
          </a:xfrm>
          <a:prstGeom prst="rect">
            <a:avLst/>
          </a:prstGeom>
          <a:noFill/>
        </p:spPr>
        <p:txBody>
          <a:bodyPr wrap="square" rtlCol="0" anchor="t">
            <a:spAutoFit/>
          </a:bodyPr>
          <a:p>
            <a:r>
              <a:rPr lang="zh-CN" altLang="en-US" sz="2400"/>
              <a:t>这里记录了用户信息</a:t>
            </a:r>
            <a:endParaRPr lang="zh-CN" altLang="en-US" sz="2400"/>
          </a:p>
        </p:txBody>
      </p:sp>
      <p:pic>
        <p:nvPicPr>
          <p:cNvPr id="11" name="图片 10"/>
          <p:cNvPicPr>
            <a:picLocks noChangeAspect="1"/>
          </p:cNvPicPr>
          <p:nvPr>
            <p:custDataLst>
              <p:tags r:id="rId1"/>
            </p:custDataLst>
          </p:nvPr>
        </p:nvPicPr>
        <p:blipFill>
          <a:blip r:embed="rId2"/>
          <a:stretch>
            <a:fillRect/>
          </a:stretch>
        </p:blipFill>
        <p:spPr>
          <a:xfrm>
            <a:off x="1393825" y="1873885"/>
            <a:ext cx="8470900" cy="423545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836930" y="1253490"/>
            <a:ext cx="8977630" cy="460375"/>
          </a:xfrm>
          <a:prstGeom prst="rect">
            <a:avLst/>
          </a:prstGeom>
          <a:noFill/>
        </p:spPr>
        <p:txBody>
          <a:bodyPr wrap="square" rtlCol="0" anchor="t">
            <a:spAutoFit/>
          </a:bodyPr>
          <a:p>
            <a:r>
              <a:rPr lang="zh-CN" altLang="en-US" sz="2400"/>
              <a:t>网页流量信息</a:t>
            </a:r>
            <a:endParaRPr lang="zh-CN" altLang="en-US" sz="2400"/>
          </a:p>
        </p:txBody>
      </p:sp>
      <p:pic>
        <p:nvPicPr>
          <p:cNvPr id="7" name="图片 6"/>
          <p:cNvPicPr>
            <a:picLocks noChangeAspect="1"/>
          </p:cNvPicPr>
          <p:nvPr>
            <p:custDataLst>
              <p:tags r:id="rId1"/>
            </p:custDataLst>
          </p:nvPr>
        </p:nvPicPr>
        <p:blipFill>
          <a:blip r:embed="rId2"/>
          <a:stretch>
            <a:fillRect/>
          </a:stretch>
        </p:blipFill>
        <p:spPr>
          <a:xfrm>
            <a:off x="128270" y="1945005"/>
            <a:ext cx="5969000" cy="4552950"/>
          </a:xfrm>
          <a:prstGeom prst="rect">
            <a:avLst/>
          </a:prstGeom>
        </p:spPr>
      </p:pic>
      <p:pic>
        <p:nvPicPr>
          <p:cNvPr id="10" name="图片 9"/>
          <p:cNvPicPr>
            <a:picLocks noChangeAspect="1"/>
          </p:cNvPicPr>
          <p:nvPr>
            <p:custDataLst>
              <p:tags r:id="rId3"/>
            </p:custDataLst>
          </p:nvPr>
        </p:nvPicPr>
        <p:blipFill>
          <a:blip r:embed="rId4"/>
          <a:stretch>
            <a:fillRect/>
          </a:stretch>
        </p:blipFill>
        <p:spPr>
          <a:xfrm>
            <a:off x="6222365" y="440055"/>
            <a:ext cx="5534025" cy="3493135"/>
          </a:xfrm>
          <a:prstGeom prst="rect">
            <a:avLst/>
          </a:prstGeom>
        </p:spPr>
      </p:pic>
      <p:sp>
        <p:nvSpPr>
          <p:cNvPr id="12" name="文本框 11"/>
          <p:cNvSpPr txBox="1"/>
          <p:nvPr/>
        </p:nvSpPr>
        <p:spPr>
          <a:xfrm>
            <a:off x="6988175" y="4231005"/>
            <a:ext cx="4064000" cy="460375"/>
          </a:xfrm>
          <a:prstGeom prst="rect">
            <a:avLst/>
          </a:prstGeom>
          <a:noFill/>
        </p:spPr>
        <p:txBody>
          <a:bodyPr wrap="square" rtlCol="0">
            <a:spAutoFit/>
          </a:bodyPr>
          <a:p>
            <a:r>
              <a:rPr lang="zh-CN" altLang="en-US" sz="2400"/>
              <a:t>小组作业以及下载链接</a:t>
            </a:r>
            <a:endParaRPr lang="zh-CN" altLang="en-US" sz="24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583565"/>
          </a:xfrm>
          <a:prstGeom prst="rect">
            <a:avLst/>
          </a:prstGeom>
          <a:noFill/>
        </p:spPr>
        <p:txBody>
          <a:bodyPr wrap="square" rtlCol="0">
            <a:spAutoFit/>
          </a:bodyPr>
          <a:lstStyle/>
          <a:p>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4.10 </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成果展示</a:t>
            </a:r>
            <a:r>
              <a:rPr lang="en-US" altLang="zh-CN" sz="3200" dirty="0">
                <a:solidFill>
                  <a:schemeClr val="tx1">
                    <a:lumMod val="85000"/>
                    <a:lumOff val="15000"/>
                  </a:schemeClr>
                </a:solidFill>
                <a:latin typeface="思源黑体 CN" panose="020B0500000000000000" charset="-122"/>
                <a:ea typeface="思源黑体 CN" panose="020B0500000000000000" charset="-122"/>
                <a:sym typeface="+mn-ea"/>
              </a:rPr>
              <a:t>--</a:t>
            </a:r>
            <a:r>
              <a:rPr lang="zh-CN" altLang="en-US" sz="3200" dirty="0">
                <a:solidFill>
                  <a:schemeClr val="tx1">
                    <a:lumMod val="85000"/>
                    <a:lumOff val="15000"/>
                  </a:schemeClr>
                </a:solidFill>
                <a:latin typeface="思源黑体 CN" panose="020B0500000000000000" charset="-122"/>
                <a:ea typeface="思源黑体 CN" panose="020B0500000000000000" charset="-122"/>
                <a:sym typeface="+mn-ea"/>
              </a:rPr>
              <a:t>页面展示（后台）</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836930" y="1253490"/>
            <a:ext cx="8977630" cy="460375"/>
          </a:xfrm>
          <a:prstGeom prst="rect">
            <a:avLst/>
          </a:prstGeom>
          <a:noFill/>
        </p:spPr>
        <p:txBody>
          <a:bodyPr wrap="square" rtlCol="0" anchor="t">
            <a:spAutoFit/>
          </a:bodyPr>
          <a:p>
            <a:r>
              <a:rPr lang="zh-CN" altLang="en-US" sz="2400"/>
              <a:t>个人作业下载</a:t>
            </a:r>
            <a:endParaRPr lang="zh-CN" altLang="en-US" sz="2400"/>
          </a:p>
        </p:txBody>
      </p:sp>
      <p:pic>
        <p:nvPicPr>
          <p:cNvPr id="11" name="图片 10"/>
          <p:cNvPicPr>
            <a:picLocks noChangeAspect="1"/>
          </p:cNvPicPr>
          <p:nvPr>
            <p:custDataLst>
              <p:tags r:id="rId1"/>
            </p:custDataLst>
          </p:nvPr>
        </p:nvPicPr>
        <p:blipFill>
          <a:blip r:embed="rId2"/>
          <a:stretch>
            <a:fillRect/>
          </a:stretch>
        </p:blipFill>
        <p:spPr>
          <a:xfrm>
            <a:off x="3138170" y="1253490"/>
            <a:ext cx="7699375" cy="461962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477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1.2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项目概述</a:t>
            </a:r>
            <a:r>
              <a:rPr lang="en-US" altLang="zh-CN" sz="3200" b="1" dirty="0">
                <a:solidFill>
                  <a:schemeClr val="tx1">
                    <a:lumMod val="85000"/>
                    <a:lumOff val="15000"/>
                  </a:schemeClr>
                </a:solidFill>
                <a:latin typeface="思源黑体 CN" panose="020B0500000000000000" charset="-122"/>
                <a:ea typeface="思源黑体 CN" panose="020B0500000000000000" charset="-122"/>
              </a:rPr>
              <a:t> </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648359" y="2233612"/>
            <a:ext cx="5424713" cy="3477875"/>
          </a:xfrm>
          <a:prstGeom prst="rect">
            <a:avLst/>
          </a:prstGeom>
          <a:noFill/>
        </p:spPr>
        <p:txBody>
          <a:bodyPr wrap="square" rtlCol="0">
            <a:spAutoFit/>
          </a:bodyPr>
          <a:lstStyle/>
          <a:p>
            <a:r>
              <a:rPr lang="zh-CN" altLang="en-US" sz="2000" b="0" i="0" dirty="0">
                <a:effectLst/>
                <a:latin typeface="思源黑体 CN" panose="020B0500000000000000" charset="-122"/>
                <a:ea typeface="思源黑体 CN" panose="020B0500000000000000" charset="-122"/>
              </a:rPr>
              <a:t>项目网站基于当前全球关注的重要话题，即日本核污染排海，旨在宣传核污染危害，同时向大众普及核辐射、核污染相关知识。</a:t>
            </a:r>
            <a:endParaRPr lang="en-US" altLang="zh-CN" sz="2000" b="0" i="0" dirty="0">
              <a:effectLst/>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对于普通用户：</a:t>
            </a:r>
            <a:endParaRPr lang="en-US" altLang="zh-CN"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可以查看核污染、核辐射的基本信息，查看核污染、核辐射相关的内容和数据。</a:t>
            </a:r>
            <a:endParaRPr lang="zh-CN" altLang="en-US"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能够对文章和视频发布评论和感受。</a:t>
            </a:r>
            <a:endParaRPr lang="zh-CN" altLang="en-US"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能够查看网站管理人员信息并进行联系。</a:t>
            </a:r>
            <a:endParaRPr lang="zh-CN" altLang="en-US"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对于管理人员：</a:t>
            </a:r>
            <a:endParaRPr lang="en-US" altLang="zh-CN"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能够管理网站的所有数据库进行增删改查操作。</a:t>
            </a:r>
            <a:endParaRPr lang="zh-CN" altLang="en-US"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能够监测网站的流量和下载团队和个人作业。</a:t>
            </a:r>
            <a:endParaRPr lang="zh-CN" altLang="en-US" sz="2000" dirty="0">
              <a:latin typeface="思源黑体 CN" panose="020B0500000000000000" charset="-122"/>
              <a:ea typeface="思源黑体 CN" panose="020B0500000000000000"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760721" y="2233612"/>
            <a:ext cx="4291339" cy="2851839"/>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151237" y="2571179"/>
            <a:ext cx="5889526" cy="1014730"/>
          </a:xfrm>
          <a:prstGeom prst="rect">
            <a:avLst/>
          </a:prstGeom>
          <a:noFill/>
          <a:effectLst/>
        </p:spPr>
        <p:txBody>
          <a:bodyPr wrap="square" rtlCol="0">
            <a:spAutoFit/>
          </a:bodyPr>
          <a:lstStyle/>
          <a:p>
            <a:pPr algn="dist"/>
            <a:r>
              <a:rPr lang="zh-CN" altLang="en-US" sz="6000" b="1" dirty="0">
                <a:solidFill>
                  <a:schemeClr val="tx1">
                    <a:lumMod val="85000"/>
                    <a:lumOff val="15000"/>
                  </a:schemeClr>
                </a:solidFill>
                <a:latin typeface="+mn-ea"/>
              </a:rPr>
              <a:t>小组分工</a:t>
            </a:r>
            <a:endParaRPr lang="zh-CN" altLang="en-US" sz="6000" b="1" dirty="0">
              <a:solidFill>
                <a:schemeClr val="tx1">
                  <a:lumMod val="85000"/>
                  <a:lumOff val="15000"/>
                </a:schemeClr>
              </a:solidFill>
              <a:latin typeface="+mn-ea"/>
            </a:endParaRPr>
          </a:p>
        </p:txBody>
      </p:sp>
      <p:cxnSp>
        <p:nvCxnSpPr>
          <p:cNvPr id="5" name="直接连接符 4"/>
          <p:cNvCxnSpPr/>
          <p:nvPr>
            <p:custDataLst>
              <p:tags r:id="rId1"/>
            </p:custDataLst>
          </p:nvPr>
        </p:nvCxnSpPr>
        <p:spPr>
          <a:xfrm>
            <a:off x="5768779" y="3743564"/>
            <a:ext cx="654442" cy="0"/>
          </a:xfrm>
          <a:prstGeom prst="line">
            <a:avLst/>
          </a:prstGeom>
          <a:ln w="25400">
            <a:solidFill>
              <a:srgbClr val="2B424A"/>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custDataLst>
              <p:tags r:id="rId2"/>
            </p:custDataLst>
          </p:nvPr>
        </p:nvSpPr>
        <p:spPr>
          <a:xfrm>
            <a:off x="5518785" y="3829685"/>
            <a:ext cx="1199515" cy="387985"/>
          </a:xfrm>
          <a:prstGeom prst="roundRect">
            <a:avLst>
              <a:gd name="adj" fmla="val 50000"/>
            </a:avLst>
          </a:prstGeom>
          <a:solidFill>
            <a:schemeClr val="tx1">
              <a:alpha val="94000"/>
            </a:schemeClr>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FIVE</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9" y="345663"/>
            <a:ext cx="2839450"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5.1 </a:t>
            </a:r>
            <a:r>
              <a:rPr lang="zh-CN" altLang="en-US" sz="3200" b="1" dirty="0">
                <a:solidFill>
                  <a:schemeClr val="tx1">
                    <a:lumMod val="85000"/>
                    <a:lumOff val="15000"/>
                  </a:schemeClr>
                </a:solidFill>
                <a:latin typeface="+mn-ea"/>
              </a:rPr>
              <a:t>小组分工</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dirty="0">
                <a:solidFill>
                  <a:schemeClr val="tx1">
                    <a:lumMod val="85000"/>
                    <a:lumOff val="15000"/>
                  </a:schemeClr>
                </a:solidFill>
                <a:latin typeface="+mn-ea"/>
              </a:rPr>
              <a:t>YOUR ENGLISH TITLE</a:t>
            </a:r>
            <a:endParaRPr lang="zh-CN" altLang="en-US" sz="800" dirty="0">
              <a:solidFill>
                <a:schemeClr val="tx1">
                  <a:lumMod val="85000"/>
                  <a:lumOff val="15000"/>
                </a:schemeClr>
              </a:solidFill>
              <a:latin typeface="+mn-ea"/>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grpSp>
        <p:nvGrpSpPr>
          <p:cNvPr id="7" name="组合 6"/>
          <p:cNvGrpSpPr/>
          <p:nvPr/>
        </p:nvGrpSpPr>
        <p:grpSpPr>
          <a:xfrm>
            <a:off x="5460949" y="2318622"/>
            <a:ext cx="1255418" cy="2210304"/>
            <a:chOff x="5153620" y="1771831"/>
            <a:chExt cx="1870076" cy="3292476"/>
          </a:xfrm>
          <a:solidFill>
            <a:srgbClr val="2B424A"/>
          </a:solidFill>
        </p:grpSpPr>
        <p:grpSp>
          <p:nvGrpSpPr>
            <p:cNvPr id="8" name="淘宝店chenying0907 53"/>
            <p:cNvGrpSpPr/>
            <p:nvPr/>
          </p:nvGrpSpPr>
          <p:grpSpPr>
            <a:xfrm>
              <a:off x="5285383" y="3195819"/>
              <a:ext cx="474663" cy="914400"/>
              <a:chOff x="3802947" y="2820045"/>
              <a:chExt cx="474663" cy="914400"/>
            </a:xfrm>
            <a:grpFill/>
          </p:grpSpPr>
          <p:sp>
            <p:nvSpPr>
              <p:cNvPr id="30" name="淘宝店chenying0907 5"/>
              <p:cNvSpPr/>
              <p:nvPr/>
            </p:nvSpPr>
            <p:spPr bwMode="auto">
              <a:xfrm>
                <a:off x="3802947" y="2820045"/>
                <a:ext cx="474663" cy="914400"/>
              </a:xfrm>
              <a:custGeom>
                <a:avLst/>
                <a:gdLst>
                  <a:gd name="T0" fmla="*/ 2078 w 2392"/>
                  <a:gd name="T1" fmla="*/ 2358 h 4602"/>
                  <a:gd name="T2" fmla="*/ 2005 w 2392"/>
                  <a:gd name="T3" fmla="*/ 2187 h 4602"/>
                  <a:gd name="T4" fmla="*/ 1921 w 2392"/>
                  <a:gd name="T5" fmla="*/ 2022 h 4602"/>
                  <a:gd name="T6" fmla="*/ 1826 w 2392"/>
                  <a:gd name="T7" fmla="*/ 1858 h 4602"/>
                  <a:gd name="T8" fmla="*/ 1717 w 2392"/>
                  <a:gd name="T9" fmla="*/ 1694 h 4602"/>
                  <a:gd name="T10" fmla="*/ 1492 w 2392"/>
                  <a:gd name="T11" fmla="*/ 1390 h 4602"/>
                  <a:gd name="T12" fmla="*/ 1275 w 2392"/>
                  <a:gd name="T13" fmla="*/ 1082 h 4602"/>
                  <a:gd name="T14" fmla="*/ 1327 w 2392"/>
                  <a:gd name="T15" fmla="*/ 989 h 4602"/>
                  <a:gd name="T16" fmla="*/ 1366 w 2392"/>
                  <a:gd name="T17" fmla="*/ 889 h 4602"/>
                  <a:gd name="T18" fmla="*/ 1387 w 2392"/>
                  <a:gd name="T19" fmla="*/ 781 h 4602"/>
                  <a:gd name="T20" fmla="*/ 1391 w 2392"/>
                  <a:gd name="T21" fmla="*/ 661 h 4602"/>
                  <a:gd name="T22" fmla="*/ 1371 w 2392"/>
                  <a:gd name="T23" fmla="*/ 523 h 4602"/>
                  <a:gd name="T24" fmla="*/ 1324 w 2392"/>
                  <a:gd name="T25" fmla="*/ 394 h 4602"/>
                  <a:gd name="T26" fmla="*/ 1254 w 2392"/>
                  <a:gd name="T27" fmla="*/ 280 h 4602"/>
                  <a:gd name="T28" fmla="*/ 1165 w 2392"/>
                  <a:gd name="T29" fmla="*/ 181 h 4602"/>
                  <a:gd name="T30" fmla="*/ 1057 w 2392"/>
                  <a:gd name="T31" fmla="*/ 101 h 4602"/>
                  <a:gd name="T32" fmla="*/ 936 w 2392"/>
                  <a:gd name="T33" fmla="*/ 43 h 4602"/>
                  <a:gd name="T34" fmla="*/ 802 w 2392"/>
                  <a:gd name="T35" fmla="*/ 8 h 4602"/>
                  <a:gd name="T36" fmla="*/ 660 w 2392"/>
                  <a:gd name="T37" fmla="*/ 1 h 4602"/>
                  <a:gd name="T38" fmla="*/ 522 w 2392"/>
                  <a:gd name="T39" fmla="*/ 22 h 4602"/>
                  <a:gd name="T40" fmla="*/ 395 w 2392"/>
                  <a:gd name="T41" fmla="*/ 69 h 4602"/>
                  <a:gd name="T42" fmla="*/ 280 w 2392"/>
                  <a:gd name="T43" fmla="*/ 138 h 4602"/>
                  <a:gd name="T44" fmla="*/ 180 w 2392"/>
                  <a:gd name="T45" fmla="*/ 228 h 4602"/>
                  <a:gd name="T46" fmla="*/ 101 w 2392"/>
                  <a:gd name="T47" fmla="*/ 335 h 4602"/>
                  <a:gd name="T48" fmla="*/ 43 w 2392"/>
                  <a:gd name="T49" fmla="*/ 457 h 4602"/>
                  <a:gd name="T50" fmla="*/ 8 w 2392"/>
                  <a:gd name="T51" fmla="*/ 591 h 4602"/>
                  <a:gd name="T52" fmla="*/ 1 w 2392"/>
                  <a:gd name="T53" fmla="*/ 732 h 4602"/>
                  <a:gd name="T54" fmla="*/ 22 w 2392"/>
                  <a:gd name="T55" fmla="*/ 871 h 4602"/>
                  <a:gd name="T56" fmla="*/ 68 w 2392"/>
                  <a:gd name="T57" fmla="*/ 999 h 4602"/>
                  <a:gd name="T58" fmla="*/ 138 w 2392"/>
                  <a:gd name="T59" fmla="*/ 1114 h 4602"/>
                  <a:gd name="T60" fmla="*/ 228 w 2392"/>
                  <a:gd name="T61" fmla="*/ 1212 h 4602"/>
                  <a:gd name="T62" fmla="*/ 335 w 2392"/>
                  <a:gd name="T63" fmla="*/ 1292 h 4602"/>
                  <a:gd name="T64" fmla="*/ 457 w 2392"/>
                  <a:gd name="T65" fmla="*/ 1351 h 4602"/>
                  <a:gd name="T66" fmla="*/ 591 w 2392"/>
                  <a:gd name="T67" fmla="*/ 1386 h 4602"/>
                  <a:gd name="T68" fmla="*/ 723 w 2392"/>
                  <a:gd name="T69" fmla="*/ 1393 h 4602"/>
                  <a:gd name="T70" fmla="*/ 826 w 2392"/>
                  <a:gd name="T71" fmla="*/ 1381 h 4602"/>
                  <a:gd name="T72" fmla="*/ 987 w 2392"/>
                  <a:gd name="T73" fmla="*/ 1469 h 4602"/>
                  <a:gd name="T74" fmla="*/ 1275 w 2392"/>
                  <a:gd name="T75" fmla="*/ 1838 h 4602"/>
                  <a:gd name="T76" fmla="*/ 1412 w 2392"/>
                  <a:gd name="T77" fmla="*/ 2036 h 4602"/>
                  <a:gd name="T78" fmla="*/ 1502 w 2392"/>
                  <a:gd name="T79" fmla="*/ 2181 h 4602"/>
                  <a:gd name="T80" fmla="*/ 1578 w 2392"/>
                  <a:gd name="T81" fmla="*/ 2321 h 4602"/>
                  <a:gd name="T82" fmla="*/ 1641 w 2392"/>
                  <a:gd name="T83" fmla="*/ 2459 h 4602"/>
                  <a:gd name="T84" fmla="*/ 1695 w 2392"/>
                  <a:gd name="T85" fmla="*/ 2598 h 4602"/>
                  <a:gd name="T86" fmla="*/ 1730 w 2392"/>
                  <a:gd name="T87" fmla="*/ 2724 h 4602"/>
                  <a:gd name="T88" fmla="*/ 1791 w 2392"/>
                  <a:gd name="T89" fmla="*/ 3127 h 4602"/>
                  <a:gd name="T90" fmla="*/ 1866 w 2392"/>
                  <a:gd name="T91" fmla="*/ 3750 h 4602"/>
                  <a:gd name="T92" fmla="*/ 1926 w 2392"/>
                  <a:gd name="T93" fmla="*/ 4331 h 4602"/>
                  <a:gd name="T94" fmla="*/ 2392 w 2392"/>
                  <a:gd name="T95" fmla="*/ 4565 h 4602"/>
                  <a:gd name="T96" fmla="*/ 2353 w 2392"/>
                  <a:gd name="T97" fmla="*/ 4145 h 4602"/>
                  <a:gd name="T98" fmla="*/ 2284 w 2392"/>
                  <a:gd name="T99" fmla="*/ 3509 h 4602"/>
                  <a:gd name="T100" fmla="*/ 2203 w 2392"/>
                  <a:gd name="T101" fmla="*/ 2883 h 4602"/>
                  <a:gd name="T102" fmla="*/ 2163 w 2392"/>
                  <a:gd name="T103" fmla="*/ 2643 h 4602"/>
                  <a:gd name="T104" fmla="*/ 2127 w 2392"/>
                  <a:gd name="T105" fmla="*/ 2491 h 46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392" h="4602">
                    <a:moveTo>
                      <a:pt x="2127" y="2491"/>
                    </a:moveTo>
                    <a:lnTo>
                      <a:pt x="2112" y="2446"/>
                    </a:lnTo>
                    <a:lnTo>
                      <a:pt x="2095" y="2402"/>
                    </a:lnTo>
                    <a:lnTo>
                      <a:pt x="2078" y="2358"/>
                    </a:lnTo>
                    <a:lnTo>
                      <a:pt x="2061" y="2315"/>
                    </a:lnTo>
                    <a:lnTo>
                      <a:pt x="2043" y="2272"/>
                    </a:lnTo>
                    <a:lnTo>
                      <a:pt x="2025" y="2230"/>
                    </a:lnTo>
                    <a:lnTo>
                      <a:pt x="2005" y="2187"/>
                    </a:lnTo>
                    <a:lnTo>
                      <a:pt x="1985" y="2146"/>
                    </a:lnTo>
                    <a:lnTo>
                      <a:pt x="1964" y="2104"/>
                    </a:lnTo>
                    <a:lnTo>
                      <a:pt x="1943" y="2063"/>
                    </a:lnTo>
                    <a:lnTo>
                      <a:pt x="1921" y="2022"/>
                    </a:lnTo>
                    <a:lnTo>
                      <a:pt x="1898" y="1981"/>
                    </a:lnTo>
                    <a:lnTo>
                      <a:pt x="1874" y="1940"/>
                    </a:lnTo>
                    <a:lnTo>
                      <a:pt x="1850" y="1899"/>
                    </a:lnTo>
                    <a:lnTo>
                      <a:pt x="1826" y="1858"/>
                    </a:lnTo>
                    <a:lnTo>
                      <a:pt x="1799" y="1817"/>
                    </a:lnTo>
                    <a:lnTo>
                      <a:pt x="1773" y="1777"/>
                    </a:lnTo>
                    <a:lnTo>
                      <a:pt x="1745" y="1735"/>
                    </a:lnTo>
                    <a:lnTo>
                      <a:pt x="1717" y="1694"/>
                    </a:lnTo>
                    <a:lnTo>
                      <a:pt x="1687" y="1651"/>
                    </a:lnTo>
                    <a:lnTo>
                      <a:pt x="1626" y="1566"/>
                    </a:lnTo>
                    <a:lnTo>
                      <a:pt x="1560" y="1479"/>
                    </a:lnTo>
                    <a:lnTo>
                      <a:pt x="1492" y="1390"/>
                    </a:lnTo>
                    <a:lnTo>
                      <a:pt x="1418" y="1297"/>
                    </a:lnTo>
                    <a:lnTo>
                      <a:pt x="1342" y="1203"/>
                    </a:lnTo>
                    <a:lnTo>
                      <a:pt x="1261" y="1104"/>
                    </a:lnTo>
                    <a:lnTo>
                      <a:pt x="1275" y="1082"/>
                    </a:lnTo>
                    <a:lnTo>
                      <a:pt x="1290" y="1060"/>
                    </a:lnTo>
                    <a:lnTo>
                      <a:pt x="1303" y="1037"/>
                    </a:lnTo>
                    <a:lnTo>
                      <a:pt x="1316" y="1013"/>
                    </a:lnTo>
                    <a:lnTo>
                      <a:pt x="1327" y="989"/>
                    </a:lnTo>
                    <a:lnTo>
                      <a:pt x="1339" y="965"/>
                    </a:lnTo>
                    <a:lnTo>
                      <a:pt x="1348" y="940"/>
                    </a:lnTo>
                    <a:lnTo>
                      <a:pt x="1357" y="915"/>
                    </a:lnTo>
                    <a:lnTo>
                      <a:pt x="1366" y="889"/>
                    </a:lnTo>
                    <a:lnTo>
                      <a:pt x="1373" y="862"/>
                    </a:lnTo>
                    <a:lnTo>
                      <a:pt x="1378" y="836"/>
                    </a:lnTo>
                    <a:lnTo>
                      <a:pt x="1383" y="809"/>
                    </a:lnTo>
                    <a:lnTo>
                      <a:pt x="1387" y="781"/>
                    </a:lnTo>
                    <a:lnTo>
                      <a:pt x="1390" y="753"/>
                    </a:lnTo>
                    <a:lnTo>
                      <a:pt x="1391" y="725"/>
                    </a:lnTo>
                    <a:lnTo>
                      <a:pt x="1393" y="697"/>
                    </a:lnTo>
                    <a:lnTo>
                      <a:pt x="1391" y="661"/>
                    </a:lnTo>
                    <a:lnTo>
                      <a:pt x="1388" y="625"/>
                    </a:lnTo>
                    <a:lnTo>
                      <a:pt x="1384" y="591"/>
                    </a:lnTo>
                    <a:lnTo>
                      <a:pt x="1378" y="556"/>
                    </a:lnTo>
                    <a:lnTo>
                      <a:pt x="1371" y="523"/>
                    </a:lnTo>
                    <a:lnTo>
                      <a:pt x="1361" y="490"/>
                    </a:lnTo>
                    <a:lnTo>
                      <a:pt x="1350" y="457"/>
                    </a:lnTo>
                    <a:lnTo>
                      <a:pt x="1338" y="425"/>
                    </a:lnTo>
                    <a:lnTo>
                      <a:pt x="1324" y="394"/>
                    </a:lnTo>
                    <a:lnTo>
                      <a:pt x="1309" y="365"/>
                    </a:lnTo>
                    <a:lnTo>
                      <a:pt x="1292" y="335"/>
                    </a:lnTo>
                    <a:lnTo>
                      <a:pt x="1273" y="307"/>
                    </a:lnTo>
                    <a:lnTo>
                      <a:pt x="1254" y="280"/>
                    </a:lnTo>
                    <a:lnTo>
                      <a:pt x="1233" y="253"/>
                    </a:lnTo>
                    <a:lnTo>
                      <a:pt x="1211" y="228"/>
                    </a:lnTo>
                    <a:lnTo>
                      <a:pt x="1188" y="204"/>
                    </a:lnTo>
                    <a:lnTo>
                      <a:pt x="1165" y="181"/>
                    </a:lnTo>
                    <a:lnTo>
                      <a:pt x="1139" y="159"/>
                    </a:lnTo>
                    <a:lnTo>
                      <a:pt x="1113" y="138"/>
                    </a:lnTo>
                    <a:lnTo>
                      <a:pt x="1086" y="119"/>
                    </a:lnTo>
                    <a:lnTo>
                      <a:pt x="1057" y="101"/>
                    </a:lnTo>
                    <a:lnTo>
                      <a:pt x="1028" y="84"/>
                    </a:lnTo>
                    <a:lnTo>
                      <a:pt x="998" y="69"/>
                    </a:lnTo>
                    <a:lnTo>
                      <a:pt x="967" y="55"/>
                    </a:lnTo>
                    <a:lnTo>
                      <a:pt x="936" y="43"/>
                    </a:lnTo>
                    <a:lnTo>
                      <a:pt x="903" y="31"/>
                    </a:lnTo>
                    <a:lnTo>
                      <a:pt x="870" y="22"/>
                    </a:lnTo>
                    <a:lnTo>
                      <a:pt x="836" y="14"/>
                    </a:lnTo>
                    <a:lnTo>
                      <a:pt x="802" y="8"/>
                    </a:lnTo>
                    <a:lnTo>
                      <a:pt x="768" y="3"/>
                    </a:lnTo>
                    <a:lnTo>
                      <a:pt x="732" y="1"/>
                    </a:lnTo>
                    <a:lnTo>
                      <a:pt x="696" y="0"/>
                    </a:lnTo>
                    <a:lnTo>
                      <a:pt x="660" y="1"/>
                    </a:lnTo>
                    <a:lnTo>
                      <a:pt x="625" y="3"/>
                    </a:lnTo>
                    <a:lnTo>
                      <a:pt x="591" y="8"/>
                    </a:lnTo>
                    <a:lnTo>
                      <a:pt x="555" y="14"/>
                    </a:lnTo>
                    <a:lnTo>
                      <a:pt x="522" y="22"/>
                    </a:lnTo>
                    <a:lnTo>
                      <a:pt x="489" y="31"/>
                    </a:lnTo>
                    <a:lnTo>
                      <a:pt x="457" y="43"/>
                    </a:lnTo>
                    <a:lnTo>
                      <a:pt x="425" y="55"/>
                    </a:lnTo>
                    <a:lnTo>
                      <a:pt x="395" y="69"/>
                    </a:lnTo>
                    <a:lnTo>
                      <a:pt x="365" y="84"/>
                    </a:lnTo>
                    <a:lnTo>
                      <a:pt x="335" y="101"/>
                    </a:lnTo>
                    <a:lnTo>
                      <a:pt x="307" y="119"/>
                    </a:lnTo>
                    <a:lnTo>
                      <a:pt x="280" y="138"/>
                    </a:lnTo>
                    <a:lnTo>
                      <a:pt x="253" y="159"/>
                    </a:lnTo>
                    <a:lnTo>
                      <a:pt x="228" y="181"/>
                    </a:lnTo>
                    <a:lnTo>
                      <a:pt x="204" y="204"/>
                    </a:lnTo>
                    <a:lnTo>
                      <a:pt x="180" y="228"/>
                    </a:lnTo>
                    <a:lnTo>
                      <a:pt x="159" y="253"/>
                    </a:lnTo>
                    <a:lnTo>
                      <a:pt x="138" y="280"/>
                    </a:lnTo>
                    <a:lnTo>
                      <a:pt x="119" y="307"/>
                    </a:lnTo>
                    <a:lnTo>
                      <a:pt x="101" y="335"/>
                    </a:lnTo>
                    <a:lnTo>
                      <a:pt x="84" y="365"/>
                    </a:lnTo>
                    <a:lnTo>
                      <a:pt x="68" y="394"/>
                    </a:lnTo>
                    <a:lnTo>
                      <a:pt x="55" y="425"/>
                    </a:lnTo>
                    <a:lnTo>
                      <a:pt x="43" y="457"/>
                    </a:lnTo>
                    <a:lnTo>
                      <a:pt x="31" y="490"/>
                    </a:lnTo>
                    <a:lnTo>
                      <a:pt x="22" y="523"/>
                    </a:lnTo>
                    <a:lnTo>
                      <a:pt x="15" y="556"/>
                    </a:lnTo>
                    <a:lnTo>
                      <a:pt x="8" y="591"/>
                    </a:lnTo>
                    <a:lnTo>
                      <a:pt x="3" y="625"/>
                    </a:lnTo>
                    <a:lnTo>
                      <a:pt x="1" y="661"/>
                    </a:lnTo>
                    <a:lnTo>
                      <a:pt x="0" y="697"/>
                    </a:lnTo>
                    <a:lnTo>
                      <a:pt x="1" y="732"/>
                    </a:lnTo>
                    <a:lnTo>
                      <a:pt x="3" y="769"/>
                    </a:lnTo>
                    <a:lnTo>
                      <a:pt x="8" y="803"/>
                    </a:lnTo>
                    <a:lnTo>
                      <a:pt x="15" y="837"/>
                    </a:lnTo>
                    <a:lnTo>
                      <a:pt x="22" y="871"/>
                    </a:lnTo>
                    <a:lnTo>
                      <a:pt x="31" y="904"/>
                    </a:lnTo>
                    <a:lnTo>
                      <a:pt x="43" y="937"/>
                    </a:lnTo>
                    <a:lnTo>
                      <a:pt x="55" y="968"/>
                    </a:lnTo>
                    <a:lnTo>
                      <a:pt x="68" y="999"/>
                    </a:lnTo>
                    <a:lnTo>
                      <a:pt x="84" y="1029"/>
                    </a:lnTo>
                    <a:lnTo>
                      <a:pt x="101" y="1058"/>
                    </a:lnTo>
                    <a:lnTo>
                      <a:pt x="119" y="1087"/>
                    </a:lnTo>
                    <a:lnTo>
                      <a:pt x="138" y="1114"/>
                    </a:lnTo>
                    <a:lnTo>
                      <a:pt x="159" y="1140"/>
                    </a:lnTo>
                    <a:lnTo>
                      <a:pt x="180" y="1166"/>
                    </a:lnTo>
                    <a:lnTo>
                      <a:pt x="204" y="1190"/>
                    </a:lnTo>
                    <a:lnTo>
                      <a:pt x="228" y="1212"/>
                    </a:lnTo>
                    <a:lnTo>
                      <a:pt x="253" y="1234"/>
                    </a:lnTo>
                    <a:lnTo>
                      <a:pt x="280" y="1255"/>
                    </a:lnTo>
                    <a:lnTo>
                      <a:pt x="307" y="1275"/>
                    </a:lnTo>
                    <a:lnTo>
                      <a:pt x="335" y="1292"/>
                    </a:lnTo>
                    <a:lnTo>
                      <a:pt x="365" y="1310"/>
                    </a:lnTo>
                    <a:lnTo>
                      <a:pt x="395" y="1325"/>
                    </a:lnTo>
                    <a:lnTo>
                      <a:pt x="425" y="1339"/>
                    </a:lnTo>
                    <a:lnTo>
                      <a:pt x="457" y="1351"/>
                    </a:lnTo>
                    <a:lnTo>
                      <a:pt x="489" y="1363"/>
                    </a:lnTo>
                    <a:lnTo>
                      <a:pt x="522" y="1372"/>
                    </a:lnTo>
                    <a:lnTo>
                      <a:pt x="555" y="1379"/>
                    </a:lnTo>
                    <a:lnTo>
                      <a:pt x="591" y="1386"/>
                    </a:lnTo>
                    <a:lnTo>
                      <a:pt x="625" y="1390"/>
                    </a:lnTo>
                    <a:lnTo>
                      <a:pt x="660" y="1393"/>
                    </a:lnTo>
                    <a:lnTo>
                      <a:pt x="696" y="1394"/>
                    </a:lnTo>
                    <a:lnTo>
                      <a:pt x="723" y="1393"/>
                    </a:lnTo>
                    <a:lnTo>
                      <a:pt x="749" y="1392"/>
                    </a:lnTo>
                    <a:lnTo>
                      <a:pt x="775" y="1389"/>
                    </a:lnTo>
                    <a:lnTo>
                      <a:pt x="801" y="1386"/>
                    </a:lnTo>
                    <a:lnTo>
                      <a:pt x="826" y="1381"/>
                    </a:lnTo>
                    <a:lnTo>
                      <a:pt x="852" y="1376"/>
                    </a:lnTo>
                    <a:lnTo>
                      <a:pt x="877" y="1370"/>
                    </a:lnTo>
                    <a:lnTo>
                      <a:pt x="900" y="1363"/>
                    </a:lnTo>
                    <a:lnTo>
                      <a:pt x="987" y="1469"/>
                    </a:lnTo>
                    <a:lnTo>
                      <a:pt x="1068" y="1568"/>
                    </a:lnTo>
                    <a:lnTo>
                      <a:pt x="1143" y="1663"/>
                    </a:lnTo>
                    <a:lnTo>
                      <a:pt x="1212" y="1753"/>
                    </a:lnTo>
                    <a:lnTo>
                      <a:pt x="1275" y="1838"/>
                    </a:lnTo>
                    <a:lnTo>
                      <a:pt x="1333" y="1920"/>
                    </a:lnTo>
                    <a:lnTo>
                      <a:pt x="1361" y="1959"/>
                    </a:lnTo>
                    <a:lnTo>
                      <a:pt x="1387" y="1997"/>
                    </a:lnTo>
                    <a:lnTo>
                      <a:pt x="1412" y="2036"/>
                    </a:lnTo>
                    <a:lnTo>
                      <a:pt x="1437" y="2073"/>
                    </a:lnTo>
                    <a:lnTo>
                      <a:pt x="1460" y="2109"/>
                    </a:lnTo>
                    <a:lnTo>
                      <a:pt x="1482" y="2146"/>
                    </a:lnTo>
                    <a:lnTo>
                      <a:pt x="1502" y="2181"/>
                    </a:lnTo>
                    <a:lnTo>
                      <a:pt x="1523" y="2216"/>
                    </a:lnTo>
                    <a:lnTo>
                      <a:pt x="1542" y="2251"/>
                    </a:lnTo>
                    <a:lnTo>
                      <a:pt x="1560" y="2287"/>
                    </a:lnTo>
                    <a:lnTo>
                      <a:pt x="1578" y="2321"/>
                    </a:lnTo>
                    <a:lnTo>
                      <a:pt x="1596" y="2355"/>
                    </a:lnTo>
                    <a:lnTo>
                      <a:pt x="1611" y="2389"/>
                    </a:lnTo>
                    <a:lnTo>
                      <a:pt x="1627" y="2424"/>
                    </a:lnTo>
                    <a:lnTo>
                      <a:pt x="1641" y="2459"/>
                    </a:lnTo>
                    <a:lnTo>
                      <a:pt x="1656" y="2493"/>
                    </a:lnTo>
                    <a:lnTo>
                      <a:pt x="1669" y="2527"/>
                    </a:lnTo>
                    <a:lnTo>
                      <a:pt x="1683" y="2563"/>
                    </a:lnTo>
                    <a:lnTo>
                      <a:pt x="1695" y="2598"/>
                    </a:lnTo>
                    <a:lnTo>
                      <a:pt x="1707" y="2633"/>
                    </a:lnTo>
                    <a:lnTo>
                      <a:pt x="1715" y="2657"/>
                    </a:lnTo>
                    <a:lnTo>
                      <a:pt x="1722" y="2687"/>
                    </a:lnTo>
                    <a:lnTo>
                      <a:pt x="1730" y="2724"/>
                    </a:lnTo>
                    <a:lnTo>
                      <a:pt x="1739" y="2768"/>
                    </a:lnTo>
                    <a:lnTo>
                      <a:pt x="1755" y="2870"/>
                    </a:lnTo>
                    <a:lnTo>
                      <a:pt x="1773" y="2991"/>
                    </a:lnTo>
                    <a:lnTo>
                      <a:pt x="1791" y="3127"/>
                    </a:lnTo>
                    <a:lnTo>
                      <a:pt x="1810" y="3274"/>
                    </a:lnTo>
                    <a:lnTo>
                      <a:pt x="1830" y="3430"/>
                    </a:lnTo>
                    <a:lnTo>
                      <a:pt x="1848" y="3589"/>
                    </a:lnTo>
                    <a:lnTo>
                      <a:pt x="1866" y="3750"/>
                    </a:lnTo>
                    <a:lnTo>
                      <a:pt x="1883" y="3908"/>
                    </a:lnTo>
                    <a:lnTo>
                      <a:pt x="1899" y="4060"/>
                    </a:lnTo>
                    <a:lnTo>
                      <a:pt x="1914" y="4202"/>
                    </a:lnTo>
                    <a:lnTo>
                      <a:pt x="1926" y="4331"/>
                    </a:lnTo>
                    <a:lnTo>
                      <a:pt x="1937" y="4443"/>
                    </a:lnTo>
                    <a:lnTo>
                      <a:pt x="1946" y="4535"/>
                    </a:lnTo>
                    <a:lnTo>
                      <a:pt x="1952" y="4602"/>
                    </a:lnTo>
                    <a:lnTo>
                      <a:pt x="2392" y="4565"/>
                    </a:lnTo>
                    <a:lnTo>
                      <a:pt x="2386" y="4492"/>
                    </a:lnTo>
                    <a:lnTo>
                      <a:pt x="2378" y="4396"/>
                    </a:lnTo>
                    <a:lnTo>
                      <a:pt x="2366" y="4279"/>
                    </a:lnTo>
                    <a:lnTo>
                      <a:pt x="2353" y="4145"/>
                    </a:lnTo>
                    <a:lnTo>
                      <a:pt x="2337" y="3998"/>
                    </a:lnTo>
                    <a:lnTo>
                      <a:pt x="2321" y="3840"/>
                    </a:lnTo>
                    <a:lnTo>
                      <a:pt x="2302" y="3676"/>
                    </a:lnTo>
                    <a:lnTo>
                      <a:pt x="2284" y="3509"/>
                    </a:lnTo>
                    <a:lnTo>
                      <a:pt x="2264" y="3343"/>
                    </a:lnTo>
                    <a:lnTo>
                      <a:pt x="2243" y="3181"/>
                    </a:lnTo>
                    <a:lnTo>
                      <a:pt x="2222" y="3026"/>
                    </a:lnTo>
                    <a:lnTo>
                      <a:pt x="2203" y="2883"/>
                    </a:lnTo>
                    <a:lnTo>
                      <a:pt x="2192" y="2817"/>
                    </a:lnTo>
                    <a:lnTo>
                      <a:pt x="2182" y="2754"/>
                    </a:lnTo>
                    <a:lnTo>
                      <a:pt x="2173" y="2696"/>
                    </a:lnTo>
                    <a:lnTo>
                      <a:pt x="2163" y="2643"/>
                    </a:lnTo>
                    <a:lnTo>
                      <a:pt x="2153" y="2597"/>
                    </a:lnTo>
                    <a:lnTo>
                      <a:pt x="2145" y="2555"/>
                    </a:lnTo>
                    <a:lnTo>
                      <a:pt x="2135" y="2520"/>
                    </a:lnTo>
                    <a:lnTo>
                      <a:pt x="2127" y="2491"/>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31" name="淘宝店chenying0907 11"/>
              <p:cNvSpPr/>
              <p:nvPr/>
            </p:nvSpPr>
            <p:spPr bwMode="auto">
              <a:xfrm>
                <a:off x="3871209" y="2889895"/>
                <a:ext cx="138113" cy="138113"/>
              </a:xfrm>
              <a:custGeom>
                <a:avLst/>
                <a:gdLst>
                  <a:gd name="T0" fmla="*/ 694 w 696"/>
                  <a:gd name="T1" fmla="*/ 312 h 696"/>
                  <a:gd name="T2" fmla="*/ 685 w 696"/>
                  <a:gd name="T3" fmla="*/ 261 h 696"/>
                  <a:gd name="T4" fmla="*/ 668 w 696"/>
                  <a:gd name="T5" fmla="*/ 212 h 696"/>
                  <a:gd name="T6" fmla="*/ 646 w 696"/>
                  <a:gd name="T7" fmla="*/ 168 h 696"/>
                  <a:gd name="T8" fmla="*/ 617 w 696"/>
                  <a:gd name="T9" fmla="*/ 126 h 696"/>
                  <a:gd name="T10" fmla="*/ 582 w 696"/>
                  <a:gd name="T11" fmla="*/ 90 h 696"/>
                  <a:gd name="T12" fmla="*/ 543 w 696"/>
                  <a:gd name="T13" fmla="*/ 59 h 696"/>
                  <a:gd name="T14" fmla="*/ 500 w 696"/>
                  <a:gd name="T15" fmla="*/ 34 h 696"/>
                  <a:gd name="T16" fmla="*/ 452 w 696"/>
                  <a:gd name="T17" fmla="*/ 15 h 696"/>
                  <a:gd name="T18" fmla="*/ 401 w 696"/>
                  <a:gd name="T19" fmla="*/ 4 h 696"/>
                  <a:gd name="T20" fmla="*/ 348 w 696"/>
                  <a:gd name="T21" fmla="*/ 0 h 696"/>
                  <a:gd name="T22" fmla="*/ 295 w 696"/>
                  <a:gd name="T23" fmla="*/ 4 h 696"/>
                  <a:gd name="T24" fmla="*/ 245 w 696"/>
                  <a:gd name="T25" fmla="*/ 15 h 696"/>
                  <a:gd name="T26" fmla="*/ 197 w 696"/>
                  <a:gd name="T27" fmla="*/ 34 h 696"/>
                  <a:gd name="T28" fmla="*/ 153 w 696"/>
                  <a:gd name="T29" fmla="*/ 59 h 696"/>
                  <a:gd name="T30" fmla="*/ 114 w 696"/>
                  <a:gd name="T31" fmla="*/ 90 h 696"/>
                  <a:gd name="T32" fmla="*/ 80 w 696"/>
                  <a:gd name="T33" fmla="*/ 126 h 696"/>
                  <a:gd name="T34" fmla="*/ 51 w 696"/>
                  <a:gd name="T35" fmla="*/ 168 h 696"/>
                  <a:gd name="T36" fmla="*/ 27 w 696"/>
                  <a:gd name="T37" fmla="*/ 212 h 696"/>
                  <a:gd name="T38" fmla="*/ 11 w 696"/>
                  <a:gd name="T39" fmla="*/ 261 h 696"/>
                  <a:gd name="T40" fmla="*/ 2 w 696"/>
                  <a:gd name="T41" fmla="*/ 312 h 696"/>
                  <a:gd name="T42" fmla="*/ 0 w 696"/>
                  <a:gd name="T43" fmla="*/ 366 h 696"/>
                  <a:gd name="T44" fmla="*/ 7 w 696"/>
                  <a:gd name="T45" fmla="*/ 419 h 696"/>
                  <a:gd name="T46" fmla="*/ 21 w 696"/>
                  <a:gd name="T47" fmla="*/ 467 h 696"/>
                  <a:gd name="T48" fmla="*/ 42 w 696"/>
                  <a:gd name="T49" fmla="*/ 514 h 696"/>
                  <a:gd name="T50" fmla="*/ 70 w 696"/>
                  <a:gd name="T51" fmla="*/ 556 h 696"/>
                  <a:gd name="T52" fmla="*/ 102 w 696"/>
                  <a:gd name="T53" fmla="*/ 594 h 696"/>
                  <a:gd name="T54" fmla="*/ 140 w 696"/>
                  <a:gd name="T55" fmla="*/ 627 h 696"/>
                  <a:gd name="T56" fmla="*/ 183 w 696"/>
                  <a:gd name="T57" fmla="*/ 654 h 696"/>
                  <a:gd name="T58" fmla="*/ 228 w 696"/>
                  <a:gd name="T59" fmla="*/ 675 h 696"/>
                  <a:gd name="T60" fmla="*/ 278 w 696"/>
                  <a:gd name="T61" fmla="*/ 689 h 696"/>
                  <a:gd name="T62" fmla="*/ 331 w 696"/>
                  <a:gd name="T63" fmla="*/ 695 h 696"/>
                  <a:gd name="T64" fmla="*/ 384 w 696"/>
                  <a:gd name="T65" fmla="*/ 694 h 696"/>
                  <a:gd name="T66" fmla="*/ 435 w 696"/>
                  <a:gd name="T67" fmla="*/ 685 h 696"/>
                  <a:gd name="T68" fmla="*/ 484 w 696"/>
                  <a:gd name="T69" fmla="*/ 668 h 696"/>
                  <a:gd name="T70" fmla="*/ 529 w 696"/>
                  <a:gd name="T71" fmla="*/ 646 h 696"/>
                  <a:gd name="T72" fmla="*/ 570 w 696"/>
                  <a:gd name="T73" fmla="*/ 617 h 696"/>
                  <a:gd name="T74" fmla="*/ 606 w 696"/>
                  <a:gd name="T75" fmla="*/ 582 h 696"/>
                  <a:gd name="T76" fmla="*/ 636 w 696"/>
                  <a:gd name="T77" fmla="*/ 543 h 696"/>
                  <a:gd name="T78" fmla="*/ 662 w 696"/>
                  <a:gd name="T79" fmla="*/ 498 h 696"/>
                  <a:gd name="T80" fmla="*/ 681 w 696"/>
                  <a:gd name="T81" fmla="*/ 452 h 696"/>
                  <a:gd name="T82" fmla="*/ 692 w 696"/>
                  <a:gd name="T83" fmla="*/ 401 h 696"/>
                  <a:gd name="T84" fmla="*/ 696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696" y="348"/>
                    </a:moveTo>
                    <a:lnTo>
                      <a:pt x="695" y="330"/>
                    </a:lnTo>
                    <a:lnTo>
                      <a:pt x="694" y="312"/>
                    </a:lnTo>
                    <a:lnTo>
                      <a:pt x="692" y="295"/>
                    </a:lnTo>
                    <a:lnTo>
                      <a:pt x="689" y="277"/>
                    </a:lnTo>
                    <a:lnTo>
                      <a:pt x="685" y="261"/>
                    </a:lnTo>
                    <a:lnTo>
                      <a:pt x="681" y="244"/>
                    </a:lnTo>
                    <a:lnTo>
                      <a:pt x="675" y="228"/>
                    </a:lnTo>
                    <a:lnTo>
                      <a:pt x="668" y="212"/>
                    </a:lnTo>
                    <a:lnTo>
                      <a:pt x="662" y="197"/>
                    </a:lnTo>
                    <a:lnTo>
                      <a:pt x="654" y="182"/>
                    </a:lnTo>
                    <a:lnTo>
                      <a:pt x="646" y="168"/>
                    </a:lnTo>
                    <a:lnTo>
                      <a:pt x="636" y="153"/>
                    </a:lnTo>
                    <a:lnTo>
                      <a:pt x="627" y="140"/>
                    </a:lnTo>
                    <a:lnTo>
                      <a:pt x="617" y="126"/>
                    </a:lnTo>
                    <a:lnTo>
                      <a:pt x="606" y="114"/>
                    </a:lnTo>
                    <a:lnTo>
                      <a:pt x="594" y="101"/>
                    </a:lnTo>
                    <a:lnTo>
                      <a:pt x="582" y="90"/>
                    </a:lnTo>
                    <a:lnTo>
                      <a:pt x="570" y="79"/>
                    </a:lnTo>
                    <a:lnTo>
                      <a:pt x="557" y="69"/>
                    </a:lnTo>
                    <a:lnTo>
                      <a:pt x="543" y="59"/>
                    </a:lnTo>
                    <a:lnTo>
                      <a:pt x="529" y="49"/>
                    </a:lnTo>
                    <a:lnTo>
                      <a:pt x="514" y="41"/>
                    </a:lnTo>
                    <a:lnTo>
                      <a:pt x="500" y="34"/>
                    </a:lnTo>
                    <a:lnTo>
                      <a:pt x="484" y="27"/>
                    </a:lnTo>
                    <a:lnTo>
                      <a:pt x="467" y="20"/>
                    </a:lnTo>
                    <a:lnTo>
                      <a:pt x="452" y="15"/>
                    </a:lnTo>
                    <a:lnTo>
                      <a:pt x="435" y="10"/>
                    </a:lnTo>
                    <a:lnTo>
                      <a:pt x="419" y="7"/>
                    </a:lnTo>
                    <a:lnTo>
                      <a:pt x="401" y="4"/>
                    </a:lnTo>
                    <a:lnTo>
                      <a:pt x="384" y="2"/>
                    </a:lnTo>
                    <a:lnTo>
                      <a:pt x="366" y="0"/>
                    </a:lnTo>
                    <a:lnTo>
                      <a:pt x="348" y="0"/>
                    </a:lnTo>
                    <a:lnTo>
                      <a:pt x="331" y="0"/>
                    </a:lnTo>
                    <a:lnTo>
                      <a:pt x="313" y="2"/>
                    </a:lnTo>
                    <a:lnTo>
                      <a:pt x="295" y="4"/>
                    </a:lnTo>
                    <a:lnTo>
                      <a:pt x="278" y="7"/>
                    </a:lnTo>
                    <a:lnTo>
                      <a:pt x="261" y="10"/>
                    </a:lnTo>
                    <a:lnTo>
                      <a:pt x="245" y="15"/>
                    </a:lnTo>
                    <a:lnTo>
                      <a:pt x="228" y="20"/>
                    </a:lnTo>
                    <a:lnTo>
                      <a:pt x="213" y="27"/>
                    </a:lnTo>
                    <a:lnTo>
                      <a:pt x="197" y="34"/>
                    </a:lnTo>
                    <a:lnTo>
                      <a:pt x="183" y="41"/>
                    </a:lnTo>
                    <a:lnTo>
                      <a:pt x="168" y="49"/>
                    </a:lnTo>
                    <a:lnTo>
                      <a:pt x="153" y="59"/>
                    </a:lnTo>
                    <a:lnTo>
                      <a:pt x="140" y="69"/>
                    </a:lnTo>
                    <a:lnTo>
                      <a:pt x="127" y="79"/>
                    </a:lnTo>
                    <a:lnTo>
                      <a:pt x="114" y="90"/>
                    </a:lnTo>
                    <a:lnTo>
                      <a:pt x="102" y="101"/>
                    </a:lnTo>
                    <a:lnTo>
                      <a:pt x="90" y="114"/>
                    </a:lnTo>
                    <a:lnTo>
                      <a:pt x="80" y="126"/>
                    </a:lnTo>
                    <a:lnTo>
                      <a:pt x="70" y="140"/>
                    </a:lnTo>
                    <a:lnTo>
                      <a:pt x="59" y="153"/>
                    </a:lnTo>
                    <a:lnTo>
                      <a:pt x="51" y="168"/>
                    </a:lnTo>
                    <a:lnTo>
                      <a:pt x="42" y="182"/>
                    </a:lnTo>
                    <a:lnTo>
                      <a:pt x="34" y="197"/>
                    </a:lnTo>
                    <a:lnTo>
                      <a:pt x="27" y="212"/>
                    </a:lnTo>
                    <a:lnTo>
                      <a:pt x="21" y="228"/>
                    </a:lnTo>
                    <a:lnTo>
                      <a:pt x="16" y="244"/>
                    </a:lnTo>
                    <a:lnTo>
                      <a:pt x="11" y="261"/>
                    </a:lnTo>
                    <a:lnTo>
                      <a:pt x="7" y="277"/>
                    </a:lnTo>
                    <a:lnTo>
                      <a:pt x="4" y="295"/>
                    </a:lnTo>
                    <a:lnTo>
                      <a:pt x="2" y="312"/>
                    </a:lnTo>
                    <a:lnTo>
                      <a:pt x="0" y="330"/>
                    </a:lnTo>
                    <a:lnTo>
                      <a:pt x="0" y="348"/>
                    </a:lnTo>
                    <a:lnTo>
                      <a:pt x="0" y="366"/>
                    </a:lnTo>
                    <a:lnTo>
                      <a:pt x="2" y="383"/>
                    </a:lnTo>
                    <a:lnTo>
                      <a:pt x="4" y="401"/>
                    </a:lnTo>
                    <a:lnTo>
                      <a:pt x="7" y="419"/>
                    </a:lnTo>
                    <a:lnTo>
                      <a:pt x="11" y="435"/>
                    </a:lnTo>
                    <a:lnTo>
                      <a:pt x="16" y="452"/>
                    </a:lnTo>
                    <a:lnTo>
                      <a:pt x="21" y="467"/>
                    </a:lnTo>
                    <a:lnTo>
                      <a:pt x="27" y="484"/>
                    </a:lnTo>
                    <a:lnTo>
                      <a:pt x="34" y="498"/>
                    </a:lnTo>
                    <a:lnTo>
                      <a:pt x="42" y="514"/>
                    </a:lnTo>
                    <a:lnTo>
                      <a:pt x="51" y="528"/>
                    </a:lnTo>
                    <a:lnTo>
                      <a:pt x="59" y="543"/>
                    </a:lnTo>
                    <a:lnTo>
                      <a:pt x="70" y="556"/>
                    </a:lnTo>
                    <a:lnTo>
                      <a:pt x="80" y="569"/>
                    </a:lnTo>
                    <a:lnTo>
                      <a:pt x="90" y="582"/>
                    </a:lnTo>
                    <a:lnTo>
                      <a:pt x="102" y="594"/>
                    </a:lnTo>
                    <a:lnTo>
                      <a:pt x="114" y="605"/>
                    </a:lnTo>
                    <a:lnTo>
                      <a:pt x="127" y="617"/>
                    </a:lnTo>
                    <a:lnTo>
                      <a:pt x="140" y="627"/>
                    </a:lnTo>
                    <a:lnTo>
                      <a:pt x="153" y="636"/>
                    </a:lnTo>
                    <a:lnTo>
                      <a:pt x="168" y="646"/>
                    </a:lnTo>
                    <a:lnTo>
                      <a:pt x="183" y="654"/>
                    </a:lnTo>
                    <a:lnTo>
                      <a:pt x="197" y="662"/>
                    </a:lnTo>
                    <a:lnTo>
                      <a:pt x="213" y="668"/>
                    </a:lnTo>
                    <a:lnTo>
                      <a:pt x="228" y="675"/>
                    </a:lnTo>
                    <a:lnTo>
                      <a:pt x="245" y="681"/>
                    </a:lnTo>
                    <a:lnTo>
                      <a:pt x="261" y="685"/>
                    </a:lnTo>
                    <a:lnTo>
                      <a:pt x="278" y="689"/>
                    </a:lnTo>
                    <a:lnTo>
                      <a:pt x="295" y="692"/>
                    </a:lnTo>
                    <a:lnTo>
                      <a:pt x="313" y="694"/>
                    </a:lnTo>
                    <a:lnTo>
                      <a:pt x="331" y="695"/>
                    </a:lnTo>
                    <a:lnTo>
                      <a:pt x="348" y="696"/>
                    </a:lnTo>
                    <a:lnTo>
                      <a:pt x="366" y="695"/>
                    </a:lnTo>
                    <a:lnTo>
                      <a:pt x="384" y="694"/>
                    </a:lnTo>
                    <a:lnTo>
                      <a:pt x="401" y="692"/>
                    </a:lnTo>
                    <a:lnTo>
                      <a:pt x="419" y="689"/>
                    </a:lnTo>
                    <a:lnTo>
                      <a:pt x="435" y="685"/>
                    </a:lnTo>
                    <a:lnTo>
                      <a:pt x="452" y="681"/>
                    </a:lnTo>
                    <a:lnTo>
                      <a:pt x="467" y="675"/>
                    </a:lnTo>
                    <a:lnTo>
                      <a:pt x="484" y="668"/>
                    </a:lnTo>
                    <a:lnTo>
                      <a:pt x="500" y="662"/>
                    </a:lnTo>
                    <a:lnTo>
                      <a:pt x="514" y="654"/>
                    </a:lnTo>
                    <a:lnTo>
                      <a:pt x="529" y="646"/>
                    </a:lnTo>
                    <a:lnTo>
                      <a:pt x="543" y="636"/>
                    </a:lnTo>
                    <a:lnTo>
                      <a:pt x="557" y="627"/>
                    </a:lnTo>
                    <a:lnTo>
                      <a:pt x="570" y="617"/>
                    </a:lnTo>
                    <a:lnTo>
                      <a:pt x="582" y="605"/>
                    </a:lnTo>
                    <a:lnTo>
                      <a:pt x="594" y="594"/>
                    </a:lnTo>
                    <a:lnTo>
                      <a:pt x="606" y="582"/>
                    </a:lnTo>
                    <a:lnTo>
                      <a:pt x="617" y="569"/>
                    </a:lnTo>
                    <a:lnTo>
                      <a:pt x="627" y="556"/>
                    </a:lnTo>
                    <a:lnTo>
                      <a:pt x="636" y="543"/>
                    </a:lnTo>
                    <a:lnTo>
                      <a:pt x="646" y="528"/>
                    </a:lnTo>
                    <a:lnTo>
                      <a:pt x="654" y="514"/>
                    </a:lnTo>
                    <a:lnTo>
                      <a:pt x="662" y="498"/>
                    </a:lnTo>
                    <a:lnTo>
                      <a:pt x="668" y="484"/>
                    </a:lnTo>
                    <a:lnTo>
                      <a:pt x="675" y="467"/>
                    </a:lnTo>
                    <a:lnTo>
                      <a:pt x="681" y="452"/>
                    </a:lnTo>
                    <a:lnTo>
                      <a:pt x="685" y="435"/>
                    </a:lnTo>
                    <a:lnTo>
                      <a:pt x="689" y="419"/>
                    </a:lnTo>
                    <a:lnTo>
                      <a:pt x="692" y="401"/>
                    </a:lnTo>
                    <a:lnTo>
                      <a:pt x="694" y="383"/>
                    </a:lnTo>
                    <a:lnTo>
                      <a:pt x="695" y="366"/>
                    </a:lnTo>
                    <a:lnTo>
                      <a:pt x="696"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32" name="淘宝店chenying0907 17"/>
              <p:cNvSpPr/>
              <p:nvPr/>
            </p:nvSpPr>
            <p:spPr bwMode="auto">
              <a:xfrm>
                <a:off x="3906134" y="2924820"/>
                <a:ext cx="69850" cy="68263"/>
              </a:xfrm>
              <a:custGeom>
                <a:avLst/>
                <a:gdLst>
                  <a:gd name="T0" fmla="*/ 347 w 348"/>
                  <a:gd name="T1" fmla="*/ 156 h 348"/>
                  <a:gd name="T2" fmla="*/ 340 w 348"/>
                  <a:gd name="T3" fmla="*/ 122 h 348"/>
                  <a:gd name="T4" fmla="*/ 328 w 348"/>
                  <a:gd name="T5" fmla="*/ 91 h 348"/>
                  <a:gd name="T6" fmla="*/ 309 w 348"/>
                  <a:gd name="T7" fmla="*/ 63 h 348"/>
                  <a:gd name="T8" fmla="*/ 285 w 348"/>
                  <a:gd name="T9" fmla="*/ 39 h 348"/>
                  <a:gd name="T10" fmla="*/ 257 w 348"/>
                  <a:gd name="T11" fmla="*/ 21 h 348"/>
                  <a:gd name="T12" fmla="*/ 226 w 348"/>
                  <a:gd name="T13" fmla="*/ 7 h 348"/>
                  <a:gd name="T14" fmla="*/ 192 w 348"/>
                  <a:gd name="T15" fmla="*/ 1 h 348"/>
                  <a:gd name="T16" fmla="*/ 157 w 348"/>
                  <a:gd name="T17" fmla="*/ 1 h 348"/>
                  <a:gd name="T18" fmla="*/ 122 w 348"/>
                  <a:gd name="T19" fmla="*/ 7 h 348"/>
                  <a:gd name="T20" fmla="*/ 91 w 348"/>
                  <a:gd name="T21" fmla="*/ 21 h 348"/>
                  <a:gd name="T22" fmla="*/ 63 w 348"/>
                  <a:gd name="T23" fmla="*/ 39 h 348"/>
                  <a:gd name="T24" fmla="*/ 40 w 348"/>
                  <a:gd name="T25" fmla="*/ 63 h 348"/>
                  <a:gd name="T26" fmla="*/ 21 w 348"/>
                  <a:gd name="T27" fmla="*/ 91 h 348"/>
                  <a:gd name="T28" fmla="*/ 7 w 348"/>
                  <a:gd name="T29" fmla="*/ 122 h 348"/>
                  <a:gd name="T30" fmla="*/ 1 w 348"/>
                  <a:gd name="T31" fmla="*/ 156 h 348"/>
                  <a:gd name="T32" fmla="*/ 1 w 348"/>
                  <a:gd name="T33" fmla="*/ 192 h 348"/>
                  <a:gd name="T34" fmla="*/ 7 w 348"/>
                  <a:gd name="T35" fmla="*/ 226 h 348"/>
                  <a:gd name="T36" fmla="*/ 21 w 348"/>
                  <a:gd name="T37" fmla="*/ 257 h 348"/>
                  <a:gd name="T38" fmla="*/ 40 w 348"/>
                  <a:gd name="T39" fmla="*/ 285 h 348"/>
                  <a:gd name="T40" fmla="*/ 63 w 348"/>
                  <a:gd name="T41" fmla="*/ 308 h 348"/>
                  <a:gd name="T42" fmla="*/ 91 w 348"/>
                  <a:gd name="T43" fmla="*/ 326 h 348"/>
                  <a:gd name="T44" fmla="*/ 122 w 348"/>
                  <a:gd name="T45" fmla="*/ 340 h 348"/>
                  <a:gd name="T46" fmla="*/ 157 w 348"/>
                  <a:gd name="T47" fmla="*/ 347 h 348"/>
                  <a:gd name="T48" fmla="*/ 192 w 348"/>
                  <a:gd name="T49" fmla="*/ 347 h 348"/>
                  <a:gd name="T50" fmla="*/ 226 w 348"/>
                  <a:gd name="T51" fmla="*/ 340 h 348"/>
                  <a:gd name="T52" fmla="*/ 257 w 348"/>
                  <a:gd name="T53" fmla="*/ 326 h 348"/>
                  <a:gd name="T54" fmla="*/ 285 w 348"/>
                  <a:gd name="T55" fmla="*/ 308 h 348"/>
                  <a:gd name="T56" fmla="*/ 309 w 348"/>
                  <a:gd name="T57" fmla="*/ 285 h 348"/>
                  <a:gd name="T58" fmla="*/ 328 w 348"/>
                  <a:gd name="T59" fmla="*/ 257 h 348"/>
                  <a:gd name="T60" fmla="*/ 340 w 348"/>
                  <a:gd name="T61" fmla="*/ 226 h 348"/>
                  <a:gd name="T62" fmla="*/ 347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348" y="174"/>
                    </a:moveTo>
                    <a:lnTo>
                      <a:pt x="347" y="156"/>
                    </a:lnTo>
                    <a:lnTo>
                      <a:pt x="344" y="139"/>
                    </a:lnTo>
                    <a:lnTo>
                      <a:pt x="340" y="122"/>
                    </a:lnTo>
                    <a:lnTo>
                      <a:pt x="335" y="106"/>
                    </a:lnTo>
                    <a:lnTo>
                      <a:pt x="328" y="91"/>
                    </a:lnTo>
                    <a:lnTo>
                      <a:pt x="318" y="77"/>
                    </a:lnTo>
                    <a:lnTo>
                      <a:pt x="309" y="63"/>
                    </a:lnTo>
                    <a:lnTo>
                      <a:pt x="298" y="51"/>
                    </a:lnTo>
                    <a:lnTo>
                      <a:pt x="285" y="39"/>
                    </a:lnTo>
                    <a:lnTo>
                      <a:pt x="272" y="30"/>
                    </a:lnTo>
                    <a:lnTo>
                      <a:pt x="257" y="21"/>
                    </a:lnTo>
                    <a:lnTo>
                      <a:pt x="242" y="13"/>
                    </a:lnTo>
                    <a:lnTo>
                      <a:pt x="226" y="7"/>
                    </a:lnTo>
                    <a:lnTo>
                      <a:pt x="210" y="3"/>
                    </a:lnTo>
                    <a:lnTo>
                      <a:pt x="192" y="1"/>
                    </a:lnTo>
                    <a:lnTo>
                      <a:pt x="174" y="0"/>
                    </a:lnTo>
                    <a:lnTo>
                      <a:pt x="157" y="1"/>
                    </a:lnTo>
                    <a:lnTo>
                      <a:pt x="139" y="3"/>
                    </a:lnTo>
                    <a:lnTo>
                      <a:pt x="122" y="7"/>
                    </a:lnTo>
                    <a:lnTo>
                      <a:pt x="107" y="13"/>
                    </a:lnTo>
                    <a:lnTo>
                      <a:pt x="91" y="21"/>
                    </a:lnTo>
                    <a:lnTo>
                      <a:pt x="77" y="30"/>
                    </a:lnTo>
                    <a:lnTo>
                      <a:pt x="63" y="39"/>
                    </a:lnTo>
                    <a:lnTo>
                      <a:pt x="51" y="51"/>
                    </a:lnTo>
                    <a:lnTo>
                      <a:pt x="40" y="63"/>
                    </a:lnTo>
                    <a:lnTo>
                      <a:pt x="30" y="77"/>
                    </a:lnTo>
                    <a:lnTo>
                      <a:pt x="21" y="91"/>
                    </a:lnTo>
                    <a:lnTo>
                      <a:pt x="14" y="106"/>
                    </a:lnTo>
                    <a:lnTo>
                      <a:pt x="7" y="122"/>
                    </a:lnTo>
                    <a:lnTo>
                      <a:pt x="3" y="139"/>
                    </a:lnTo>
                    <a:lnTo>
                      <a:pt x="1" y="156"/>
                    </a:lnTo>
                    <a:lnTo>
                      <a:pt x="0" y="174"/>
                    </a:lnTo>
                    <a:lnTo>
                      <a:pt x="1" y="192"/>
                    </a:lnTo>
                    <a:lnTo>
                      <a:pt x="3" y="209"/>
                    </a:lnTo>
                    <a:lnTo>
                      <a:pt x="7" y="226"/>
                    </a:lnTo>
                    <a:lnTo>
                      <a:pt x="14" y="241"/>
                    </a:lnTo>
                    <a:lnTo>
                      <a:pt x="21" y="257"/>
                    </a:lnTo>
                    <a:lnTo>
                      <a:pt x="30" y="271"/>
                    </a:lnTo>
                    <a:lnTo>
                      <a:pt x="40" y="285"/>
                    </a:lnTo>
                    <a:lnTo>
                      <a:pt x="51" y="297"/>
                    </a:lnTo>
                    <a:lnTo>
                      <a:pt x="63" y="308"/>
                    </a:lnTo>
                    <a:lnTo>
                      <a:pt x="77" y="318"/>
                    </a:lnTo>
                    <a:lnTo>
                      <a:pt x="91" y="326"/>
                    </a:lnTo>
                    <a:lnTo>
                      <a:pt x="107" y="335"/>
                    </a:lnTo>
                    <a:lnTo>
                      <a:pt x="122" y="340"/>
                    </a:lnTo>
                    <a:lnTo>
                      <a:pt x="139" y="344"/>
                    </a:lnTo>
                    <a:lnTo>
                      <a:pt x="157" y="347"/>
                    </a:lnTo>
                    <a:lnTo>
                      <a:pt x="174" y="348"/>
                    </a:lnTo>
                    <a:lnTo>
                      <a:pt x="192" y="347"/>
                    </a:lnTo>
                    <a:lnTo>
                      <a:pt x="210" y="344"/>
                    </a:lnTo>
                    <a:lnTo>
                      <a:pt x="226" y="340"/>
                    </a:lnTo>
                    <a:lnTo>
                      <a:pt x="242" y="335"/>
                    </a:lnTo>
                    <a:lnTo>
                      <a:pt x="257" y="326"/>
                    </a:lnTo>
                    <a:lnTo>
                      <a:pt x="272" y="318"/>
                    </a:lnTo>
                    <a:lnTo>
                      <a:pt x="285" y="308"/>
                    </a:lnTo>
                    <a:lnTo>
                      <a:pt x="298" y="297"/>
                    </a:lnTo>
                    <a:lnTo>
                      <a:pt x="309" y="285"/>
                    </a:lnTo>
                    <a:lnTo>
                      <a:pt x="318" y="271"/>
                    </a:lnTo>
                    <a:lnTo>
                      <a:pt x="328" y="257"/>
                    </a:lnTo>
                    <a:lnTo>
                      <a:pt x="335" y="241"/>
                    </a:lnTo>
                    <a:lnTo>
                      <a:pt x="340" y="226"/>
                    </a:lnTo>
                    <a:lnTo>
                      <a:pt x="344" y="209"/>
                    </a:lnTo>
                    <a:lnTo>
                      <a:pt x="347" y="192"/>
                    </a:lnTo>
                    <a:lnTo>
                      <a:pt x="348" y="174"/>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grpSp>
        <p:grpSp>
          <p:nvGrpSpPr>
            <p:cNvPr id="9" name="淘宝店chenying0907 9"/>
            <p:cNvGrpSpPr/>
            <p:nvPr/>
          </p:nvGrpSpPr>
          <p:grpSpPr>
            <a:xfrm>
              <a:off x="5153620" y="2351269"/>
              <a:ext cx="276225" cy="852488"/>
              <a:chOff x="3671184" y="1975495"/>
              <a:chExt cx="276225" cy="852488"/>
            </a:xfrm>
            <a:grpFill/>
          </p:grpSpPr>
          <p:sp>
            <p:nvSpPr>
              <p:cNvPr id="27" name="淘宝店chenying0907 6"/>
              <p:cNvSpPr/>
              <p:nvPr/>
            </p:nvSpPr>
            <p:spPr bwMode="auto">
              <a:xfrm>
                <a:off x="3671184" y="1975495"/>
                <a:ext cx="276225" cy="852488"/>
              </a:xfrm>
              <a:custGeom>
                <a:avLst/>
                <a:gdLst>
                  <a:gd name="T0" fmla="*/ 1384 w 1392"/>
                  <a:gd name="T1" fmla="*/ 590 h 4296"/>
                  <a:gd name="T2" fmla="*/ 1350 w 1392"/>
                  <a:gd name="T3" fmla="*/ 458 h 4296"/>
                  <a:gd name="T4" fmla="*/ 1292 w 1392"/>
                  <a:gd name="T5" fmla="*/ 335 h 4296"/>
                  <a:gd name="T6" fmla="*/ 1211 w 1392"/>
                  <a:gd name="T7" fmla="*/ 228 h 4296"/>
                  <a:gd name="T8" fmla="*/ 1113 w 1392"/>
                  <a:gd name="T9" fmla="*/ 138 h 4296"/>
                  <a:gd name="T10" fmla="*/ 998 w 1392"/>
                  <a:gd name="T11" fmla="*/ 69 h 4296"/>
                  <a:gd name="T12" fmla="*/ 870 w 1392"/>
                  <a:gd name="T13" fmla="*/ 22 h 4296"/>
                  <a:gd name="T14" fmla="*/ 732 w 1392"/>
                  <a:gd name="T15" fmla="*/ 1 h 4296"/>
                  <a:gd name="T16" fmla="*/ 591 w 1392"/>
                  <a:gd name="T17" fmla="*/ 7 h 4296"/>
                  <a:gd name="T18" fmla="*/ 457 w 1392"/>
                  <a:gd name="T19" fmla="*/ 43 h 4296"/>
                  <a:gd name="T20" fmla="*/ 336 w 1392"/>
                  <a:gd name="T21" fmla="*/ 101 h 4296"/>
                  <a:gd name="T22" fmla="*/ 228 w 1392"/>
                  <a:gd name="T23" fmla="*/ 181 h 4296"/>
                  <a:gd name="T24" fmla="*/ 138 w 1392"/>
                  <a:gd name="T25" fmla="*/ 280 h 4296"/>
                  <a:gd name="T26" fmla="*/ 68 w 1392"/>
                  <a:gd name="T27" fmla="*/ 394 h 4296"/>
                  <a:gd name="T28" fmla="*/ 22 w 1392"/>
                  <a:gd name="T29" fmla="*/ 523 h 4296"/>
                  <a:gd name="T30" fmla="*/ 1 w 1392"/>
                  <a:gd name="T31" fmla="*/ 661 h 4296"/>
                  <a:gd name="T32" fmla="*/ 4 w 1392"/>
                  <a:gd name="T33" fmla="*/ 772 h 4296"/>
                  <a:gd name="T34" fmla="*/ 21 w 1392"/>
                  <a:gd name="T35" fmla="*/ 867 h 4296"/>
                  <a:gd name="T36" fmla="*/ 51 w 1392"/>
                  <a:gd name="T37" fmla="*/ 958 h 4296"/>
                  <a:gd name="T38" fmla="*/ 92 w 1392"/>
                  <a:gd name="T39" fmla="*/ 1043 h 4296"/>
                  <a:gd name="T40" fmla="*/ 144 w 1392"/>
                  <a:gd name="T41" fmla="*/ 1121 h 4296"/>
                  <a:gd name="T42" fmla="*/ 206 w 1392"/>
                  <a:gd name="T43" fmla="*/ 1191 h 4296"/>
                  <a:gd name="T44" fmla="*/ 277 w 1392"/>
                  <a:gd name="T45" fmla="*/ 1252 h 4296"/>
                  <a:gd name="T46" fmla="*/ 354 w 1392"/>
                  <a:gd name="T47" fmla="*/ 1304 h 4296"/>
                  <a:gd name="T48" fmla="*/ 348 w 1392"/>
                  <a:gd name="T49" fmla="*/ 1546 h 4296"/>
                  <a:gd name="T50" fmla="*/ 331 w 1392"/>
                  <a:gd name="T51" fmla="*/ 1862 h 4296"/>
                  <a:gd name="T52" fmla="*/ 334 w 1392"/>
                  <a:gd name="T53" fmla="*/ 2185 h 4296"/>
                  <a:gd name="T54" fmla="*/ 350 w 1392"/>
                  <a:gd name="T55" fmla="*/ 2502 h 4296"/>
                  <a:gd name="T56" fmla="*/ 381 w 1392"/>
                  <a:gd name="T57" fmla="*/ 2811 h 4296"/>
                  <a:gd name="T58" fmla="*/ 425 w 1392"/>
                  <a:gd name="T59" fmla="*/ 3112 h 4296"/>
                  <a:gd name="T60" fmla="*/ 482 w 1392"/>
                  <a:gd name="T61" fmla="*/ 3405 h 4296"/>
                  <a:gd name="T62" fmla="*/ 552 w 1392"/>
                  <a:gd name="T63" fmla="*/ 3688 h 4296"/>
                  <a:gd name="T64" fmla="*/ 637 w 1392"/>
                  <a:gd name="T65" fmla="*/ 3964 h 4296"/>
                  <a:gd name="T66" fmla="*/ 736 w 1392"/>
                  <a:gd name="T67" fmla="*/ 4231 h 4296"/>
                  <a:gd name="T68" fmla="*/ 826 w 1392"/>
                  <a:gd name="T69" fmla="*/ 4244 h 4296"/>
                  <a:gd name="T70" fmla="*/ 920 w 1392"/>
                  <a:gd name="T71" fmla="*/ 4182 h 4296"/>
                  <a:gd name="T72" fmla="*/ 1021 w 1392"/>
                  <a:gd name="T73" fmla="*/ 4133 h 4296"/>
                  <a:gd name="T74" fmla="*/ 1128 w 1392"/>
                  <a:gd name="T75" fmla="*/ 4096 h 4296"/>
                  <a:gd name="T76" fmla="*/ 1087 w 1392"/>
                  <a:gd name="T77" fmla="*/ 3909 h 4296"/>
                  <a:gd name="T78" fmla="*/ 1006 w 1392"/>
                  <a:gd name="T79" fmla="*/ 3661 h 4296"/>
                  <a:gd name="T80" fmla="*/ 938 w 1392"/>
                  <a:gd name="T81" fmla="*/ 3406 h 4296"/>
                  <a:gd name="T82" fmla="*/ 881 w 1392"/>
                  <a:gd name="T83" fmla="*/ 3143 h 4296"/>
                  <a:gd name="T84" fmla="*/ 835 w 1392"/>
                  <a:gd name="T85" fmla="*/ 2874 h 4296"/>
                  <a:gd name="T86" fmla="*/ 803 w 1392"/>
                  <a:gd name="T87" fmla="*/ 2596 h 4296"/>
                  <a:gd name="T88" fmla="*/ 781 w 1392"/>
                  <a:gd name="T89" fmla="*/ 2310 h 4296"/>
                  <a:gd name="T90" fmla="*/ 773 w 1392"/>
                  <a:gd name="T91" fmla="*/ 2016 h 4296"/>
                  <a:gd name="T92" fmla="*/ 778 w 1392"/>
                  <a:gd name="T93" fmla="*/ 1729 h 4296"/>
                  <a:gd name="T94" fmla="*/ 803 w 1392"/>
                  <a:gd name="T95" fmla="*/ 1452 h 4296"/>
                  <a:gd name="T96" fmla="*/ 902 w 1392"/>
                  <a:gd name="T97" fmla="*/ 1362 h 4296"/>
                  <a:gd name="T98" fmla="*/ 1015 w 1392"/>
                  <a:gd name="T99" fmla="*/ 1315 h 4296"/>
                  <a:gd name="T100" fmla="*/ 1117 w 1392"/>
                  <a:gd name="T101" fmla="*/ 1251 h 4296"/>
                  <a:gd name="T102" fmla="*/ 1206 w 1392"/>
                  <a:gd name="T103" fmla="*/ 1171 h 4296"/>
                  <a:gd name="T104" fmla="*/ 1280 w 1392"/>
                  <a:gd name="T105" fmla="*/ 1077 h 4296"/>
                  <a:gd name="T106" fmla="*/ 1337 w 1392"/>
                  <a:gd name="T107" fmla="*/ 970 h 4296"/>
                  <a:gd name="T108" fmla="*/ 1375 w 1392"/>
                  <a:gd name="T109" fmla="*/ 854 h 4296"/>
                  <a:gd name="T110" fmla="*/ 1391 w 1392"/>
                  <a:gd name="T111" fmla="*/ 729 h 4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92" h="4296">
                    <a:moveTo>
                      <a:pt x="1392" y="697"/>
                    </a:moveTo>
                    <a:lnTo>
                      <a:pt x="1391" y="661"/>
                    </a:lnTo>
                    <a:lnTo>
                      <a:pt x="1388" y="626"/>
                    </a:lnTo>
                    <a:lnTo>
                      <a:pt x="1384" y="590"/>
                    </a:lnTo>
                    <a:lnTo>
                      <a:pt x="1378" y="556"/>
                    </a:lnTo>
                    <a:lnTo>
                      <a:pt x="1371" y="523"/>
                    </a:lnTo>
                    <a:lnTo>
                      <a:pt x="1361" y="490"/>
                    </a:lnTo>
                    <a:lnTo>
                      <a:pt x="1350" y="458"/>
                    </a:lnTo>
                    <a:lnTo>
                      <a:pt x="1338" y="425"/>
                    </a:lnTo>
                    <a:lnTo>
                      <a:pt x="1324" y="394"/>
                    </a:lnTo>
                    <a:lnTo>
                      <a:pt x="1309" y="364"/>
                    </a:lnTo>
                    <a:lnTo>
                      <a:pt x="1292" y="335"/>
                    </a:lnTo>
                    <a:lnTo>
                      <a:pt x="1273" y="307"/>
                    </a:lnTo>
                    <a:lnTo>
                      <a:pt x="1254" y="280"/>
                    </a:lnTo>
                    <a:lnTo>
                      <a:pt x="1233" y="253"/>
                    </a:lnTo>
                    <a:lnTo>
                      <a:pt x="1211" y="228"/>
                    </a:lnTo>
                    <a:lnTo>
                      <a:pt x="1188" y="204"/>
                    </a:lnTo>
                    <a:lnTo>
                      <a:pt x="1165" y="181"/>
                    </a:lnTo>
                    <a:lnTo>
                      <a:pt x="1139" y="159"/>
                    </a:lnTo>
                    <a:lnTo>
                      <a:pt x="1113" y="138"/>
                    </a:lnTo>
                    <a:lnTo>
                      <a:pt x="1086" y="118"/>
                    </a:lnTo>
                    <a:lnTo>
                      <a:pt x="1057" y="101"/>
                    </a:lnTo>
                    <a:lnTo>
                      <a:pt x="1028" y="84"/>
                    </a:lnTo>
                    <a:lnTo>
                      <a:pt x="998" y="69"/>
                    </a:lnTo>
                    <a:lnTo>
                      <a:pt x="968" y="55"/>
                    </a:lnTo>
                    <a:lnTo>
                      <a:pt x="936" y="43"/>
                    </a:lnTo>
                    <a:lnTo>
                      <a:pt x="903" y="31"/>
                    </a:lnTo>
                    <a:lnTo>
                      <a:pt x="870" y="22"/>
                    </a:lnTo>
                    <a:lnTo>
                      <a:pt x="836" y="14"/>
                    </a:lnTo>
                    <a:lnTo>
                      <a:pt x="802" y="7"/>
                    </a:lnTo>
                    <a:lnTo>
                      <a:pt x="768" y="3"/>
                    </a:lnTo>
                    <a:lnTo>
                      <a:pt x="732" y="1"/>
                    </a:lnTo>
                    <a:lnTo>
                      <a:pt x="696" y="0"/>
                    </a:lnTo>
                    <a:lnTo>
                      <a:pt x="660" y="1"/>
                    </a:lnTo>
                    <a:lnTo>
                      <a:pt x="625" y="3"/>
                    </a:lnTo>
                    <a:lnTo>
                      <a:pt x="591" y="7"/>
                    </a:lnTo>
                    <a:lnTo>
                      <a:pt x="556" y="14"/>
                    </a:lnTo>
                    <a:lnTo>
                      <a:pt x="522" y="22"/>
                    </a:lnTo>
                    <a:lnTo>
                      <a:pt x="489" y="31"/>
                    </a:lnTo>
                    <a:lnTo>
                      <a:pt x="457" y="43"/>
                    </a:lnTo>
                    <a:lnTo>
                      <a:pt x="425" y="55"/>
                    </a:lnTo>
                    <a:lnTo>
                      <a:pt x="395" y="69"/>
                    </a:lnTo>
                    <a:lnTo>
                      <a:pt x="365" y="84"/>
                    </a:lnTo>
                    <a:lnTo>
                      <a:pt x="336" y="101"/>
                    </a:lnTo>
                    <a:lnTo>
                      <a:pt x="307" y="118"/>
                    </a:lnTo>
                    <a:lnTo>
                      <a:pt x="280" y="138"/>
                    </a:lnTo>
                    <a:lnTo>
                      <a:pt x="254" y="159"/>
                    </a:lnTo>
                    <a:lnTo>
                      <a:pt x="228" y="181"/>
                    </a:lnTo>
                    <a:lnTo>
                      <a:pt x="204" y="204"/>
                    </a:lnTo>
                    <a:lnTo>
                      <a:pt x="181" y="228"/>
                    </a:lnTo>
                    <a:lnTo>
                      <a:pt x="159" y="253"/>
                    </a:lnTo>
                    <a:lnTo>
                      <a:pt x="138" y="280"/>
                    </a:lnTo>
                    <a:lnTo>
                      <a:pt x="119" y="307"/>
                    </a:lnTo>
                    <a:lnTo>
                      <a:pt x="100" y="335"/>
                    </a:lnTo>
                    <a:lnTo>
                      <a:pt x="84" y="364"/>
                    </a:lnTo>
                    <a:lnTo>
                      <a:pt x="68" y="394"/>
                    </a:lnTo>
                    <a:lnTo>
                      <a:pt x="55" y="425"/>
                    </a:lnTo>
                    <a:lnTo>
                      <a:pt x="42" y="458"/>
                    </a:lnTo>
                    <a:lnTo>
                      <a:pt x="31" y="490"/>
                    </a:lnTo>
                    <a:lnTo>
                      <a:pt x="22" y="523"/>
                    </a:lnTo>
                    <a:lnTo>
                      <a:pt x="15" y="556"/>
                    </a:lnTo>
                    <a:lnTo>
                      <a:pt x="8" y="590"/>
                    </a:lnTo>
                    <a:lnTo>
                      <a:pt x="3" y="626"/>
                    </a:lnTo>
                    <a:lnTo>
                      <a:pt x="1" y="661"/>
                    </a:lnTo>
                    <a:lnTo>
                      <a:pt x="0" y="697"/>
                    </a:lnTo>
                    <a:lnTo>
                      <a:pt x="0" y="722"/>
                    </a:lnTo>
                    <a:lnTo>
                      <a:pt x="2" y="747"/>
                    </a:lnTo>
                    <a:lnTo>
                      <a:pt x="4" y="772"/>
                    </a:lnTo>
                    <a:lnTo>
                      <a:pt x="7" y="796"/>
                    </a:lnTo>
                    <a:lnTo>
                      <a:pt x="10" y="819"/>
                    </a:lnTo>
                    <a:lnTo>
                      <a:pt x="16" y="843"/>
                    </a:lnTo>
                    <a:lnTo>
                      <a:pt x="21" y="867"/>
                    </a:lnTo>
                    <a:lnTo>
                      <a:pt x="27" y="891"/>
                    </a:lnTo>
                    <a:lnTo>
                      <a:pt x="34" y="914"/>
                    </a:lnTo>
                    <a:lnTo>
                      <a:pt x="42" y="936"/>
                    </a:lnTo>
                    <a:lnTo>
                      <a:pt x="51" y="958"/>
                    </a:lnTo>
                    <a:lnTo>
                      <a:pt x="60" y="980"/>
                    </a:lnTo>
                    <a:lnTo>
                      <a:pt x="70" y="1001"/>
                    </a:lnTo>
                    <a:lnTo>
                      <a:pt x="81" y="1023"/>
                    </a:lnTo>
                    <a:lnTo>
                      <a:pt x="92" y="1043"/>
                    </a:lnTo>
                    <a:lnTo>
                      <a:pt x="105" y="1063"/>
                    </a:lnTo>
                    <a:lnTo>
                      <a:pt x="117" y="1083"/>
                    </a:lnTo>
                    <a:lnTo>
                      <a:pt x="131" y="1103"/>
                    </a:lnTo>
                    <a:lnTo>
                      <a:pt x="144" y="1121"/>
                    </a:lnTo>
                    <a:lnTo>
                      <a:pt x="159" y="1139"/>
                    </a:lnTo>
                    <a:lnTo>
                      <a:pt x="174" y="1156"/>
                    </a:lnTo>
                    <a:lnTo>
                      <a:pt x="190" y="1174"/>
                    </a:lnTo>
                    <a:lnTo>
                      <a:pt x="206" y="1191"/>
                    </a:lnTo>
                    <a:lnTo>
                      <a:pt x="223" y="1207"/>
                    </a:lnTo>
                    <a:lnTo>
                      <a:pt x="240" y="1223"/>
                    </a:lnTo>
                    <a:lnTo>
                      <a:pt x="258" y="1237"/>
                    </a:lnTo>
                    <a:lnTo>
                      <a:pt x="277" y="1252"/>
                    </a:lnTo>
                    <a:lnTo>
                      <a:pt x="295" y="1266"/>
                    </a:lnTo>
                    <a:lnTo>
                      <a:pt x="315" y="1279"/>
                    </a:lnTo>
                    <a:lnTo>
                      <a:pt x="335" y="1291"/>
                    </a:lnTo>
                    <a:lnTo>
                      <a:pt x="354" y="1304"/>
                    </a:lnTo>
                    <a:lnTo>
                      <a:pt x="375" y="1315"/>
                    </a:lnTo>
                    <a:lnTo>
                      <a:pt x="365" y="1392"/>
                    </a:lnTo>
                    <a:lnTo>
                      <a:pt x="356" y="1469"/>
                    </a:lnTo>
                    <a:lnTo>
                      <a:pt x="348" y="1546"/>
                    </a:lnTo>
                    <a:lnTo>
                      <a:pt x="342" y="1625"/>
                    </a:lnTo>
                    <a:lnTo>
                      <a:pt x="337" y="1703"/>
                    </a:lnTo>
                    <a:lnTo>
                      <a:pt x="333" y="1782"/>
                    </a:lnTo>
                    <a:lnTo>
                      <a:pt x="331" y="1862"/>
                    </a:lnTo>
                    <a:lnTo>
                      <a:pt x="329" y="1940"/>
                    </a:lnTo>
                    <a:lnTo>
                      <a:pt x="331" y="2022"/>
                    </a:lnTo>
                    <a:lnTo>
                      <a:pt x="332" y="2104"/>
                    </a:lnTo>
                    <a:lnTo>
                      <a:pt x="334" y="2185"/>
                    </a:lnTo>
                    <a:lnTo>
                      <a:pt x="337" y="2265"/>
                    </a:lnTo>
                    <a:lnTo>
                      <a:pt x="341" y="2345"/>
                    </a:lnTo>
                    <a:lnTo>
                      <a:pt x="345" y="2425"/>
                    </a:lnTo>
                    <a:lnTo>
                      <a:pt x="350" y="2502"/>
                    </a:lnTo>
                    <a:lnTo>
                      <a:pt x="356" y="2581"/>
                    </a:lnTo>
                    <a:lnTo>
                      <a:pt x="364" y="2658"/>
                    </a:lnTo>
                    <a:lnTo>
                      <a:pt x="372" y="2736"/>
                    </a:lnTo>
                    <a:lnTo>
                      <a:pt x="381" y="2811"/>
                    </a:lnTo>
                    <a:lnTo>
                      <a:pt x="391" y="2888"/>
                    </a:lnTo>
                    <a:lnTo>
                      <a:pt x="401" y="2963"/>
                    </a:lnTo>
                    <a:lnTo>
                      <a:pt x="412" y="3038"/>
                    </a:lnTo>
                    <a:lnTo>
                      <a:pt x="425" y="3112"/>
                    </a:lnTo>
                    <a:lnTo>
                      <a:pt x="437" y="3186"/>
                    </a:lnTo>
                    <a:lnTo>
                      <a:pt x="452" y="3259"/>
                    </a:lnTo>
                    <a:lnTo>
                      <a:pt x="466" y="3332"/>
                    </a:lnTo>
                    <a:lnTo>
                      <a:pt x="482" y="3405"/>
                    </a:lnTo>
                    <a:lnTo>
                      <a:pt x="498" y="3476"/>
                    </a:lnTo>
                    <a:lnTo>
                      <a:pt x="516" y="3547"/>
                    </a:lnTo>
                    <a:lnTo>
                      <a:pt x="534" y="3617"/>
                    </a:lnTo>
                    <a:lnTo>
                      <a:pt x="552" y="3688"/>
                    </a:lnTo>
                    <a:lnTo>
                      <a:pt x="573" y="3757"/>
                    </a:lnTo>
                    <a:lnTo>
                      <a:pt x="594" y="3827"/>
                    </a:lnTo>
                    <a:lnTo>
                      <a:pt x="614" y="3895"/>
                    </a:lnTo>
                    <a:lnTo>
                      <a:pt x="637" y="3964"/>
                    </a:lnTo>
                    <a:lnTo>
                      <a:pt x="660" y="4031"/>
                    </a:lnTo>
                    <a:lnTo>
                      <a:pt x="685" y="4098"/>
                    </a:lnTo>
                    <a:lnTo>
                      <a:pt x="710" y="4165"/>
                    </a:lnTo>
                    <a:lnTo>
                      <a:pt x="736" y="4231"/>
                    </a:lnTo>
                    <a:lnTo>
                      <a:pt x="762" y="4296"/>
                    </a:lnTo>
                    <a:lnTo>
                      <a:pt x="782" y="4278"/>
                    </a:lnTo>
                    <a:lnTo>
                      <a:pt x="804" y="4260"/>
                    </a:lnTo>
                    <a:lnTo>
                      <a:pt x="826" y="4244"/>
                    </a:lnTo>
                    <a:lnTo>
                      <a:pt x="849" y="4227"/>
                    </a:lnTo>
                    <a:lnTo>
                      <a:pt x="871" y="4211"/>
                    </a:lnTo>
                    <a:lnTo>
                      <a:pt x="895" y="4196"/>
                    </a:lnTo>
                    <a:lnTo>
                      <a:pt x="920" y="4182"/>
                    </a:lnTo>
                    <a:lnTo>
                      <a:pt x="944" y="4169"/>
                    </a:lnTo>
                    <a:lnTo>
                      <a:pt x="969" y="4155"/>
                    </a:lnTo>
                    <a:lnTo>
                      <a:pt x="995" y="4144"/>
                    </a:lnTo>
                    <a:lnTo>
                      <a:pt x="1021" y="4133"/>
                    </a:lnTo>
                    <a:lnTo>
                      <a:pt x="1046" y="4122"/>
                    </a:lnTo>
                    <a:lnTo>
                      <a:pt x="1073" y="4113"/>
                    </a:lnTo>
                    <a:lnTo>
                      <a:pt x="1100" y="4104"/>
                    </a:lnTo>
                    <a:lnTo>
                      <a:pt x="1128" y="4096"/>
                    </a:lnTo>
                    <a:lnTo>
                      <a:pt x="1156" y="4089"/>
                    </a:lnTo>
                    <a:lnTo>
                      <a:pt x="1132" y="4029"/>
                    </a:lnTo>
                    <a:lnTo>
                      <a:pt x="1110" y="3969"/>
                    </a:lnTo>
                    <a:lnTo>
                      <a:pt x="1087" y="3909"/>
                    </a:lnTo>
                    <a:lnTo>
                      <a:pt x="1066" y="3847"/>
                    </a:lnTo>
                    <a:lnTo>
                      <a:pt x="1045" y="3785"/>
                    </a:lnTo>
                    <a:lnTo>
                      <a:pt x="1026" y="3723"/>
                    </a:lnTo>
                    <a:lnTo>
                      <a:pt x="1006" y="3661"/>
                    </a:lnTo>
                    <a:lnTo>
                      <a:pt x="987" y="3598"/>
                    </a:lnTo>
                    <a:lnTo>
                      <a:pt x="970" y="3534"/>
                    </a:lnTo>
                    <a:lnTo>
                      <a:pt x="953" y="3470"/>
                    </a:lnTo>
                    <a:lnTo>
                      <a:pt x="938" y="3406"/>
                    </a:lnTo>
                    <a:lnTo>
                      <a:pt x="922" y="3341"/>
                    </a:lnTo>
                    <a:lnTo>
                      <a:pt x="908" y="3276"/>
                    </a:lnTo>
                    <a:lnTo>
                      <a:pt x="893" y="3210"/>
                    </a:lnTo>
                    <a:lnTo>
                      <a:pt x="881" y="3143"/>
                    </a:lnTo>
                    <a:lnTo>
                      <a:pt x="868" y="3077"/>
                    </a:lnTo>
                    <a:lnTo>
                      <a:pt x="856" y="3010"/>
                    </a:lnTo>
                    <a:lnTo>
                      <a:pt x="845" y="2942"/>
                    </a:lnTo>
                    <a:lnTo>
                      <a:pt x="835" y="2874"/>
                    </a:lnTo>
                    <a:lnTo>
                      <a:pt x="826" y="2805"/>
                    </a:lnTo>
                    <a:lnTo>
                      <a:pt x="817" y="2736"/>
                    </a:lnTo>
                    <a:lnTo>
                      <a:pt x="809" y="2666"/>
                    </a:lnTo>
                    <a:lnTo>
                      <a:pt x="803" y="2596"/>
                    </a:lnTo>
                    <a:lnTo>
                      <a:pt x="796" y="2525"/>
                    </a:lnTo>
                    <a:lnTo>
                      <a:pt x="791" y="2454"/>
                    </a:lnTo>
                    <a:lnTo>
                      <a:pt x="785" y="2382"/>
                    </a:lnTo>
                    <a:lnTo>
                      <a:pt x="781" y="2310"/>
                    </a:lnTo>
                    <a:lnTo>
                      <a:pt x="778" y="2237"/>
                    </a:lnTo>
                    <a:lnTo>
                      <a:pt x="776" y="2163"/>
                    </a:lnTo>
                    <a:lnTo>
                      <a:pt x="774" y="2090"/>
                    </a:lnTo>
                    <a:lnTo>
                      <a:pt x="773" y="2016"/>
                    </a:lnTo>
                    <a:lnTo>
                      <a:pt x="772" y="1940"/>
                    </a:lnTo>
                    <a:lnTo>
                      <a:pt x="773" y="1870"/>
                    </a:lnTo>
                    <a:lnTo>
                      <a:pt x="775" y="1799"/>
                    </a:lnTo>
                    <a:lnTo>
                      <a:pt x="778" y="1729"/>
                    </a:lnTo>
                    <a:lnTo>
                      <a:pt x="782" y="1659"/>
                    </a:lnTo>
                    <a:lnTo>
                      <a:pt x="788" y="1590"/>
                    </a:lnTo>
                    <a:lnTo>
                      <a:pt x="795" y="1520"/>
                    </a:lnTo>
                    <a:lnTo>
                      <a:pt x="803" y="1452"/>
                    </a:lnTo>
                    <a:lnTo>
                      <a:pt x="812" y="1384"/>
                    </a:lnTo>
                    <a:lnTo>
                      <a:pt x="843" y="1377"/>
                    </a:lnTo>
                    <a:lnTo>
                      <a:pt x="873" y="1370"/>
                    </a:lnTo>
                    <a:lnTo>
                      <a:pt x="902" y="1362"/>
                    </a:lnTo>
                    <a:lnTo>
                      <a:pt x="931" y="1351"/>
                    </a:lnTo>
                    <a:lnTo>
                      <a:pt x="960" y="1341"/>
                    </a:lnTo>
                    <a:lnTo>
                      <a:pt x="988" y="1329"/>
                    </a:lnTo>
                    <a:lnTo>
                      <a:pt x="1015" y="1315"/>
                    </a:lnTo>
                    <a:lnTo>
                      <a:pt x="1041" y="1301"/>
                    </a:lnTo>
                    <a:lnTo>
                      <a:pt x="1067" y="1285"/>
                    </a:lnTo>
                    <a:lnTo>
                      <a:pt x="1093" y="1268"/>
                    </a:lnTo>
                    <a:lnTo>
                      <a:pt x="1117" y="1251"/>
                    </a:lnTo>
                    <a:lnTo>
                      <a:pt x="1141" y="1232"/>
                    </a:lnTo>
                    <a:lnTo>
                      <a:pt x="1163" y="1213"/>
                    </a:lnTo>
                    <a:lnTo>
                      <a:pt x="1185" y="1193"/>
                    </a:lnTo>
                    <a:lnTo>
                      <a:pt x="1206" y="1171"/>
                    </a:lnTo>
                    <a:lnTo>
                      <a:pt x="1226" y="1148"/>
                    </a:lnTo>
                    <a:lnTo>
                      <a:pt x="1244" y="1125"/>
                    </a:lnTo>
                    <a:lnTo>
                      <a:pt x="1263" y="1101"/>
                    </a:lnTo>
                    <a:lnTo>
                      <a:pt x="1280" y="1077"/>
                    </a:lnTo>
                    <a:lnTo>
                      <a:pt x="1296" y="1051"/>
                    </a:lnTo>
                    <a:lnTo>
                      <a:pt x="1311" y="1025"/>
                    </a:lnTo>
                    <a:lnTo>
                      <a:pt x="1324" y="998"/>
                    </a:lnTo>
                    <a:lnTo>
                      <a:pt x="1337" y="970"/>
                    </a:lnTo>
                    <a:lnTo>
                      <a:pt x="1348" y="942"/>
                    </a:lnTo>
                    <a:lnTo>
                      <a:pt x="1358" y="913"/>
                    </a:lnTo>
                    <a:lnTo>
                      <a:pt x="1367" y="884"/>
                    </a:lnTo>
                    <a:lnTo>
                      <a:pt x="1375" y="854"/>
                    </a:lnTo>
                    <a:lnTo>
                      <a:pt x="1381" y="824"/>
                    </a:lnTo>
                    <a:lnTo>
                      <a:pt x="1386" y="792"/>
                    </a:lnTo>
                    <a:lnTo>
                      <a:pt x="1389" y="760"/>
                    </a:lnTo>
                    <a:lnTo>
                      <a:pt x="1391" y="729"/>
                    </a:lnTo>
                    <a:lnTo>
                      <a:pt x="1392" y="697"/>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28" name="淘宝店chenying0907 12"/>
              <p:cNvSpPr/>
              <p:nvPr/>
            </p:nvSpPr>
            <p:spPr bwMode="auto">
              <a:xfrm>
                <a:off x="3741034" y="2045345"/>
                <a:ext cx="138113" cy="138113"/>
              </a:xfrm>
              <a:custGeom>
                <a:avLst/>
                <a:gdLst>
                  <a:gd name="T0" fmla="*/ 694 w 696"/>
                  <a:gd name="T1" fmla="*/ 312 h 696"/>
                  <a:gd name="T2" fmla="*/ 685 w 696"/>
                  <a:gd name="T3" fmla="*/ 261 h 696"/>
                  <a:gd name="T4" fmla="*/ 669 w 696"/>
                  <a:gd name="T5" fmla="*/ 212 h 696"/>
                  <a:gd name="T6" fmla="*/ 646 w 696"/>
                  <a:gd name="T7" fmla="*/ 167 h 696"/>
                  <a:gd name="T8" fmla="*/ 617 w 696"/>
                  <a:gd name="T9" fmla="*/ 126 h 696"/>
                  <a:gd name="T10" fmla="*/ 582 w 696"/>
                  <a:gd name="T11" fmla="*/ 90 h 696"/>
                  <a:gd name="T12" fmla="*/ 543 w 696"/>
                  <a:gd name="T13" fmla="*/ 59 h 696"/>
                  <a:gd name="T14" fmla="*/ 499 w 696"/>
                  <a:gd name="T15" fmla="*/ 34 h 696"/>
                  <a:gd name="T16" fmla="*/ 452 w 696"/>
                  <a:gd name="T17" fmla="*/ 15 h 696"/>
                  <a:gd name="T18" fmla="*/ 401 w 696"/>
                  <a:gd name="T19" fmla="*/ 4 h 696"/>
                  <a:gd name="T20" fmla="*/ 348 w 696"/>
                  <a:gd name="T21" fmla="*/ 0 h 696"/>
                  <a:gd name="T22" fmla="*/ 295 w 696"/>
                  <a:gd name="T23" fmla="*/ 4 h 696"/>
                  <a:gd name="T24" fmla="*/ 245 w 696"/>
                  <a:gd name="T25" fmla="*/ 15 h 696"/>
                  <a:gd name="T26" fmla="*/ 197 w 696"/>
                  <a:gd name="T27" fmla="*/ 34 h 696"/>
                  <a:gd name="T28" fmla="*/ 153 w 696"/>
                  <a:gd name="T29" fmla="*/ 59 h 696"/>
                  <a:gd name="T30" fmla="*/ 114 w 696"/>
                  <a:gd name="T31" fmla="*/ 90 h 696"/>
                  <a:gd name="T32" fmla="*/ 80 w 696"/>
                  <a:gd name="T33" fmla="*/ 126 h 696"/>
                  <a:gd name="T34" fmla="*/ 51 w 696"/>
                  <a:gd name="T35" fmla="*/ 167 h 696"/>
                  <a:gd name="T36" fmla="*/ 27 w 696"/>
                  <a:gd name="T37" fmla="*/ 212 h 696"/>
                  <a:gd name="T38" fmla="*/ 12 w 696"/>
                  <a:gd name="T39" fmla="*/ 261 h 696"/>
                  <a:gd name="T40" fmla="*/ 2 w 696"/>
                  <a:gd name="T41" fmla="*/ 312 h 696"/>
                  <a:gd name="T42" fmla="*/ 0 w 696"/>
                  <a:gd name="T43" fmla="*/ 366 h 696"/>
                  <a:gd name="T44" fmla="*/ 7 w 696"/>
                  <a:gd name="T45" fmla="*/ 418 h 696"/>
                  <a:gd name="T46" fmla="*/ 21 w 696"/>
                  <a:gd name="T47" fmla="*/ 467 h 696"/>
                  <a:gd name="T48" fmla="*/ 43 w 696"/>
                  <a:gd name="T49" fmla="*/ 514 h 696"/>
                  <a:gd name="T50" fmla="*/ 70 w 696"/>
                  <a:gd name="T51" fmla="*/ 556 h 696"/>
                  <a:gd name="T52" fmla="*/ 102 w 696"/>
                  <a:gd name="T53" fmla="*/ 594 h 696"/>
                  <a:gd name="T54" fmla="*/ 140 w 696"/>
                  <a:gd name="T55" fmla="*/ 627 h 696"/>
                  <a:gd name="T56" fmla="*/ 182 w 696"/>
                  <a:gd name="T57" fmla="*/ 654 h 696"/>
                  <a:gd name="T58" fmla="*/ 228 w 696"/>
                  <a:gd name="T59" fmla="*/ 675 h 696"/>
                  <a:gd name="T60" fmla="*/ 278 w 696"/>
                  <a:gd name="T61" fmla="*/ 689 h 696"/>
                  <a:gd name="T62" fmla="*/ 331 w 696"/>
                  <a:gd name="T63" fmla="*/ 695 h 696"/>
                  <a:gd name="T64" fmla="*/ 383 w 696"/>
                  <a:gd name="T65" fmla="*/ 694 h 696"/>
                  <a:gd name="T66" fmla="*/ 435 w 696"/>
                  <a:gd name="T67" fmla="*/ 685 h 696"/>
                  <a:gd name="T68" fmla="*/ 484 w 696"/>
                  <a:gd name="T69" fmla="*/ 668 h 696"/>
                  <a:gd name="T70" fmla="*/ 529 w 696"/>
                  <a:gd name="T71" fmla="*/ 646 h 696"/>
                  <a:gd name="T72" fmla="*/ 570 w 696"/>
                  <a:gd name="T73" fmla="*/ 617 h 696"/>
                  <a:gd name="T74" fmla="*/ 606 w 696"/>
                  <a:gd name="T75" fmla="*/ 582 h 696"/>
                  <a:gd name="T76" fmla="*/ 637 w 696"/>
                  <a:gd name="T77" fmla="*/ 543 h 696"/>
                  <a:gd name="T78" fmla="*/ 662 w 696"/>
                  <a:gd name="T79" fmla="*/ 498 h 696"/>
                  <a:gd name="T80" fmla="*/ 681 w 696"/>
                  <a:gd name="T81" fmla="*/ 452 h 696"/>
                  <a:gd name="T82" fmla="*/ 692 w 696"/>
                  <a:gd name="T83" fmla="*/ 401 h 696"/>
                  <a:gd name="T84" fmla="*/ 696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696" y="348"/>
                    </a:moveTo>
                    <a:lnTo>
                      <a:pt x="696" y="329"/>
                    </a:lnTo>
                    <a:lnTo>
                      <a:pt x="694" y="312"/>
                    </a:lnTo>
                    <a:lnTo>
                      <a:pt x="692" y="295"/>
                    </a:lnTo>
                    <a:lnTo>
                      <a:pt x="689" y="278"/>
                    </a:lnTo>
                    <a:lnTo>
                      <a:pt x="685" y="261"/>
                    </a:lnTo>
                    <a:lnTo>
                      <a:pt x="681" y="244"/>
                    </a:lnTo>
                    <a:lnTo>
                      <a:pt x="676" y="228"/>
                    </a:lnTo>
                    <a:lnTo>
                      <a:pt x="669" y="212"/>
                    </a:lnTo>
                    <a:lnTo>
                      <a:pt x="662" y="197"/>
                    </a:lnTo>
                    <a:lnTo>
                      <a:pt x="654" y="182"/>
                    </a:lnTo>
                    <a:lnTo>
                      <a:pt x="646" y="167"/>
                    </a:lnTo>
                    <a:lnTo>
                      <a:pt x="637" y="153"/>
                    </a:lnTo>
                    <a:lnTo>
                      <a:pt x="627" y="140"/>
                    </a:lnTo>
                    <a:lnTo>
                      <a:pt x="617" y="126"/>
                    </a:lnTo>
                    <a:lnTo>
                      <a:pt x="606" y="114"/>
                    </a:lnTo>
                    <a:lnTo>
                      <a:pt x="595" y="101"/>
                    </a:lnTo>
                    <a:lnTo>
                      <a:pt x="582" y="90"/>
                    </a:lnTo>
                    <a:lnTo>
                      <a:pt x="570" y="78"/>
                    </a:lnTo>
                    <a:lnTo>
                      <a:pt x="556" y="68"/>
                    </a:lnTo>
                    <a:lnTo>
                      <a:pt x="543" y="59"/>
                    </a:lnTo>
                    <a:lnTo>
                      <a:pt x="529" y="49"/>
                    </a:lnTo>
                    <a:lnTo>
                      <a:pt x="514" y="41"/>
                    </a:lnTo>
                    <a:lnTo>
                      <a:pt x="499" y="34"/>
                    </a:lnTo>
                    <a:lnTo>
                      <a:pt x="484" y="27"/>
                    </a:lnTo>
                    <a:lnTo>
                      <a:pt x="468" y="20"/>
                    </a:lnTo>
                    <a:lnTo>
                      <a:pt x="452" y="15"/>
                    </a:lnTo>
                    <a:lnTo>
                      <a:pt x="435" y="10"/>
                    </a:lnTo>
                    <a:lnTo>
                      <a:pt x="419" y="7"/>
                    </a:lnTo>
                    <a:lnTo>
                      <a:pt x="401" y="4"/>
                    </a:lnTo>
                    <a:lnTo>
                      <a:pt x="383" y="1"/>
                    </a:lnTo>
                    <a:lnTo>
                      <a:pt x="366" y="0"/>
                    </a:lnTo>
                    <a:lnTo>
                      <a:pt x="348" y="0"/>
                    </a:lnTo>
                    <a:lnTo>
                      <a:pt x="331" y="0"/>
                    </a:lnTo>
                    <a:lnTo>
                      <a:pt x="313" y="1"/>
                    </a:lnTo>
                    <a:lnTo>
                      <a:pt x="295" y="4"/>
                    </a:lnTo>
                    <a:lnTo>
                      <a:pt x="278" y="7"/>
                    </a:lnTo>
                    <a:lnTo>
                      <a:pt x="261" y="10"/>
                    </a:lnTo>
                    <a:lnTo>
                      <a:pt x="245" y="15"/>
                    </a:lnTo>
                    <a:lnTo>
                      <a:pt x="228" y="20"/>
                    </a:lnTo>
                    <a:lnTo>
                      <a:pt x="213" y="27"/>
                    </a:lnTo>
                    <a:lnTo>
                      <a:pt x="197" y="34"/>
                    </a:lnTo>
                    <a:lnTo>
                      <a:pt x="182" y="41"/>
                    </a:lnTo>
                    <a:lnTo>
                      <a:pt x="168" y="49"/>
                    </a:lnTo>
                    <a:lnTo>
                      <a:pt x="153" y="59"/>
                    </a:lnTo>
                    <a:lnTo>
                      <a:pt x="140" y="68"/>
                    </a:lnTo>
                    <a:lnTo>
                      <a:pt x="127" y="78"/>
                    </a:lnTo>
                    <a:lnTo>
                      <a:pt x="114" y="90"/>
                    </a:lnTo>
                    <a:lnTo>
                      <a:pt x="102" y="101"/>
                    </a:lnTo>
                    <a:lnTo>
                      <a:pt x="90" y="114"/>
                    </a:lnTo>
                    <a:lnTo>
                      <a:pt x="80" y="126"/>
                    </a:lnTo>
                    <a:lnTo>
                      <a:pt x="70" y="140"/>
                    </a:lnTo>
                    <a:lnTo>
                      <a:pt x="59" y="153"/>
                    </a:lnTo>
                    <a:lnTo>
                      <a:pt x="51" y="167"/>
                    </a:lnTo>
                    <a:lnTo>
                      <a:pt x="43" y="182"/>
                    </a:lnTo>
                    <a:lnTo>
                      <a:pt x="34" y="197"/>
                    </a:lnTo>
                    <a:lnTo>
                      <a:pt x="27" y="212"/>
                    </a:lnTo>
                    <a:lnTo>
                      <a:pt x="21" y="228"/>
                    </a:lnTo>
                    <a:lnTo>
                      <a:pt x="16" y="244"/>
                    </a:lnTo>
                    <a:lnTo>
                      <a:pt x="12" y="261"/>
                    </a:lnTo>
                    <a:lnTo>
                      <a:pt x="7" y="278"/>
                    </a:lnTo>
                    <a:lnTo>
                      <a:pt x="4" y="295"/>
                    </a:lnTo>
                    <a:lnTo>
                      <a:pt x="2" y="312"/>
                    </a:lnTo>
                    <a:lnTo>
                      <a:pt x="0" y="329"/>
                    </a:lnTo>
                    <a:lnTo>
                      <a:pt x="0" y="348"/>
                    </a:lnTo>
                    <a:lnTo>
                      <a:pt x="0" y="366"/>
                    </a:lnTo>
                    <a:lnTo>
                      <a:pt x="2" y="383"/>
                    </a:lnTo>
                    <a:lnTo>
                      <a:pt x="4" y="401"/>
                    </a:lnTo>
                    <a:lnTo>
                      <a:pt x="7" y="418"/>
                    </a:lnTo>
                    <a:lnTo>
                      <a:pt x="12" y="435"/>
                    </a:lnTo>
                    <a:lnTo>
                      <a:pt x="16" y="452"/>
                    </a:lnTo>
                    <a:lnTo>
                      <a:pt x="21" y="467"/>
                    </a:lnTo>
                    <a:lnTo>
                      <a:pt x="27" y="483"/>
                    </a:lnTo>
                    <a:lnTo>
                      <a:pt x="34" y="498"/>
                    </a:lnTo>
                    <a:lnTo>
                      <a:pt x="43" y="514"/>
                    </a:lnTo>
                    <a:lnTo>
                      <a:pt x="51" y="528"/>
                    </a:lnTo>
                    <a:lnTo>
                      <a:pt x="59" y="543"/>
                    </a:lnTo>
                    <a:lnTo>
                      <a:pt x="70" y="556"/>
                    </a:lnTo>
                    <a:lnTo>
                      <a:pt x="80" y="569"/>
                    </a:lnTo>
                    <a:lnTo>
                      <a:pt x="90" y="582"/>
                    </a:lnTo>
                    <a:lnTo>
                      <a:pt x="102" y="594"/>
                    </a:lnTo>
                    <a:lnTo>
                      <a:pt x="114" y="605"/>
                    </a:lnTo>
                    <a:lnTo>
                      <a:pt x="127" y="617"/>
                    </a:lnTo>
                    <a:lnTo>
                      <a:pt x="140" y="627"/>
                    </a:lnTo>
                    <a:lnTo>
                      <a:pt x="153" y="636"/>
                    </a:lnTo>
                    <a:lnTo>
                      <a:pt x="168" y="646"/>
                    </a:lnTo>
                    <a:lnTo>
                      <a:pt x="182" y="654"/>
                    </a:lnTo>
                    <a:lnTo>
                      <a:pt x="197" y="662"/>
                    </a:lnTo>
                    <a:lnTo>
                      <a:pt x="213" y="668"/>
                    </a:lnTo>
                    <a:lnTo>
                      <a:pt x="228" y="675"/>
                    </a:lnTo>
                    <a:lnTo>
                      <a:pt x="245" y="681"/>
                    </a:lnTo>
                    <a:lnTo>
                      <a:pt x="261" y="685"/>
                    </a:lnTo>
                    <a:lnTo>
                      <a:pt x="278" y="689"/>
                    </a:lnTo>
                    <a:lnTo>
                      <a:pt x="295" y="692"/>
                    </a:lnTo>
                    <a:lnTo>
                      <a:pt x="313" y="694"/>
                    </a:lnTo>
                    <a:lnTo>
                      <a:pt x="331" y="695"/>
                    </a:lnTo>
                    <a:lnTo>
                      <a:pt x="348" y="696"/>
                    </a:lnTo>
                    <a:lnTo>
                      <a:pt x="366" y="695"/>
                    </a:lnTo>
                    <a:lnTo>
                      <a:pt x="383" y="694"/>
                    </a:lnTo>
                    <a:lnTo>
                      <a:pt x="401" y="692"/>
                    </a:lnTo>
                    <a:lnTo>
                      <a:pt x="419" y="689"/>
                    </a:lnTo>
                    <a:lnTo>
                      <a:pt x="435" y="685"/>
                    </a:lnTo>
                    <a:lnTo>
                      <a:pt x="452" y="681"/>
                    </a:lnTo>
                    <a:lnTo>
                      <a:pt x="468" y="675"/>
                    </a:lnTo>
                    <a:lnTo>
                      <a:pt x="484" y="668"/>
                    </a:lnTo>
                    <a:lnTo>
                      <a:pt x="499" y="662"/>
                    </a:lnTo>
                    <a:lnTo>
                      <a:pt x="514" y="654"/>
                    </a:lnTo>
                    <a:lnTo>
                      <a:pt x="529" y="646"/>
                    </a:lnTo>
                    <a:lnTo>
                      <a:pt x="543" y="636"/>
                    </a:lnTo>
                    <a:lnTo>
                      <a:pt x="556" y="627"/>
                    </a:lnTo>
                    <a:lnTo>
                      <a:pt x="570" y="617"/>
                    </a:lnTo>
                    <a:lnTo>
                      <a:pt x="582" y="605"/>
                    </a:lnTo>
                    <a:lnTo>
                      <a:pt x="595" y="594"/>
                    </a:lnTo>
                    <a:lnTo>
                      <a:pt x="606" y="582"/>
                    </a:lnTo>
                    <a:lnTo>
                      <a:pt x="617" y="569"/>
                    </a:lnTo>
                    <a:lnTo>
                      <a:pt x="627" y="556"/>
                    </a:lnTo>
                    <a:lnTo>
                      <a:pt x="637" y="543"/>
                    </a:lnTo>
                    <a:lnTo>
                      <a:pt x="646" y="528"/>
                    </a:lnTo>
                    <a:lnTo>
                      <a:pt x="654" y="514"/>
                    </a:lnTo>
                    <a:lnTo>
                      <a:pt x="662" y="498"/>
                    </a:lnTo>
                    <a:lnTo>
                      <a:pt x="669" y="483"/>
                    </a:lnTo>
                    <a:lnTo>
                      <a:pt x="676" y="467"/>
                    </a:lnTo>
                    <a:lnTo>
                      <a:pt x="681" y="452"/>
                    </a:lnTo>
                    <a:lnTo>
                      <a:pt x="685" y="435"/>
                    </a:lnTo>
                    <a:lnTo>
                      <a:pt x="689" y="418"/>
                    </a:lnTo>
                    <a:lnTo>
                      <a:pt x="692" y="401"/>
                    </a:lnTo>
                    <a:lnTo>
                      <a:pt x="694" y="383"/>
                    </a:lnTo>
                    <a:lnTo>
                      <a:pt x="696" y="366"/>
                    </a:lnTo>
                    <a:lnTo>
                      <a:pt x="696"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29" name="淘宝店chenying0907 18"/>
              <p:cNvSpPr/>
              <p:nvPr/>
            </p:nvSpPr>
            <p:spPr bwMode="auto">
              <a:xfrm>
                <a:off x="3774372" y="2078682"/>
                <a:ext cx="69850" cy="69850"/>
              </a:xfrm>
              <a:custGeom>
                <a:avLst/>
                <a:gdLst>
                  <a:gd name="T0" fmla="*/ 347 w 348"/>
                  <a:gd name="T1" fmla="*/ 156 h 348"/>
                  <a:gd name="T2" fmla="*/ 340 w 348"/>
                  <a:gd name="T3" fmla="*/ 122 h 348"/>
                  <a:gd name="T4" fmla="*/ 328 w 348"/>
                  <a:gd name="T5" fmla="*/ 91 h 348"/>
                  <a:gd name="T6" fmla="*/ 309 w 348"/>
                  <a:gd name="T7" fmla="*/ 63 h 348"/>
                  <a:gd name="T8" fmla="*/ 285 w 348"/>
                  <a:gd name="T9" fmla="*/ 39 h 348"/>
                  <a:gd name="T10" fmla="*/ 257 w 348"/>
                  <a:gd name="T11" fmla="*/ 21 h 348"/>
                  <a:gd name="T12" fmla="*/ 226 w 348"/>
                  <a:gd name="T13" fmla="*/ 7 h 348"/>
                  <a:gd name="T14" fmla="*/ 192 w 348"/>
                  <a:gd name="T15" fmla="*/ 1 h 348"/>
                  <a:gd name="T16" fmla="*/ 157 w 348"/>
                  <a:gd name="T17" fmla="*/ 1 h 348"/>
                  <a:gd name="T18" fmla="*/ 122 w 348"/>
                  <a:gd name="T19" fmla="*/ 7 h 348"/>
                  <a:gd name="T20" fmla="*/ 91 w 348"/>
                  <a:gd name="T21" fmla="*/ 21 h 348"/>
                  <a:gd name="T22" fmla="*/ 63 w 348"/>
                  <a:gd name="T23" fmla="*/ 39 h 348"/>
                  <a:gd name="T24" fmla="*/ 40 w 348"/>
                  <a:gd name="T25" fmla="*/ 63 h 348"/>
                  <a:gd name="T26" fmla="*/ 21 w 348"/>
                  <a:gd name="T27" fmla="*/ 91 h 348"/>
                  <a:gd name="T28" fmla="*/ 8 w 348"/>
                  <a:gd name="T29" fmla="*/ 122 h 348"/>
                  <a:gd name="T30" fmla="*/ 1 w 348"/>
                  <a:gd name="T31" fmla="*/ 156 h 348"/>
                  <a:gd name="T32" fmla="*/ 1 w 348"/>
                  <a:gd name="T33" fmla="*/ 192 h 348"/>
                  <a:gd name="T34" fmla="*/ 8 w 348"/>
                  <a:gd name="T35" fmla="*/ 226 h 348"/>
                  <a:gd name="T36" fmla="*/ 21 w 348"/>
                  <a:gd name="T37" fmla="*/ 257 h 348"/>
                  <a:gd name="T38" fmla="*/ 40 w 348"/>
                  <a:gd name="T39" fmla="*/ 285 h 348"/>
                  <a:gd name="T40" fmla="*/ 63 w 348"/>
                  <a:gd name="T41" fmla="*/ 308 h 348"/>
                  <a:gd name="T42" fmla="*/ 91 w 348"/>
                  <a:gd name="T43" fmla="*/ 326 h 348"/>
                  <a:gd name="T44" fmla="*/ 122 w 348"/>
                  <a:gd name="T45" fmla="*/ 340 h 348"/>
                  <a:gd name="T46" fmla="*/ 157 w 348"/>
                  <a:gd name="T47" fmla="*/ 347 h 348"/>
                  <a:gd name="T48" fmla="*/ 192 w 348"/>
                  <a:gd name="T49" fmla="*/ 347 h 348"/>
                  <a:gd name="T50" fmla="*/ 226 w 348"/>
                  <a:gd name="T51" fmla="*/ 340 h 348"/>
                  <a:gd name="T52" fmla="*/ 257 w 348"/>
                  <a:gd name="T53" fmla="*/ 326 h 348"/>
                  <a:gd name="T54" fmla="*/ 285 w 348"/>
                  <a:gd name="T55" fmla="*/ 308 h 348"/>
                  <a:gd name="T56" fmla="*/ 309 w 348"/>
                  <a:gd name="T57" fmla="*/ 285 h 348"/>
                  <a:gd name="T58" fmla="*/ 328 w 348"/>
                  <a:gd name="T59" fmla="*/ 257 h 348"/>
                  <a:gd name="T60" fmla="*/ 340 w 348"/>
                  <a:gd name="T61" fmla="*/ 226 h 348"/>
                  <a:gd name="T62" fmla="*/ 347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348" y="174"/>
                    </a:moveTo>
                    <a:lnTo>
                      <a:pt x="347" y="156"/>
                    </a:lnTo>
                    <a:lnTo>
                      <a:pt x="345" y="139"/>
                    </a:lnTo>
                    <a:lnTo>
                      <a:pt x="340" y="122"/>
                    </a:lnTo>
                    <a:lnTo>
                      <a:pt x="335" y="106"/>
                    </a:lnTo>
                    <a:lnTo>
                      <a:pt x="328" y="91"/>
                    </a:lnTo>
                    <a:lnTo>
                      <a:pt x="318" y="77"/>
                    </a:lnTo>
                    <a:lnTo>
                      <a:pt x="309" y="63"/>
                    </a:lnTo>
                    <a:lnTo>
                      <a:pt x="298" y="51"/>
                    </a:lnTo>
                    <a:lnTo>
                      <a:pt x="285" y="39"/>
                    </a:lnTo>
                    <a:lnTo>
                      <a:pt x="272" y="29"/>
                    </a:lnTo>
                    <a:lnTo>
                      <a:pt x="257" y="21"/>
                    </a:lnTo>
                    <a:lnTo>
                      <a:pt x="242" y="13"/>
                    </a:lnTo>
                    <a:lnTo>
                      <a:pt x="226" y="7"/>
                    </a:lnTo>
                    <a:lnTo>
                      <a:pt x="209" y="3"/>
                    </a:lnTo>
                    <a:lnTo>
                      <a:pt x="192" y="1"/>
                    </a:lnTo>
                    <a:lnTo>
                      <a:pt x="174" y="0"/>
                    </a:lnTo>
                    <a:lnTo>
                      <a:pt x="157" y="1"/>
                    </a:lnTo>
                    <a:lnTo>
                      <a:pt x="139" y="3"/>
                    </a:lnTo>
                    <a:lnTo>
                      <a:pt x="122" y="7"/>
                    </a:lnTo>
                    <a:lnTo>
                      <a:pt x="107" y="13"/>
                    </a:lnTo>
                    <a:lnTo>
                      <a:pt x="91" y="21"/>
                    </a:lnTo>
                    <a:lnTo>
                      <a:pt x="77" y="29"/>
                    </a:lnTo>
                    <a:lnTo>
                      <a:pt x="63" y="39"/>
                    </a:lnTo>
                    <a:lnTo>
                      <a:pt x="51" y="51"/>
                    </a:lnTo>
                    <a:lnTo>
                      <a:pt x="40" y="63"/>
                    </a:lnTo>
                    <a:lnTo>
                      <a:pt x="30" y="77"/>
                    </a:lnTo>
                    <a:lnTo>
                      <a:pt x="21" y="91"/>
                    </a:lnTo>
                    <a:lnTo>
                      <a:pt x="14" y="106"/>
                    </a:lnTo>
                    <a:lnTo>
                      <a:pt x="8" y="122"/>
                    </a:lnTo>
                    <a:lnTo>
                      <a:pt x="3" y="139"/>
                    </a:lnTo>
                    <a:lnTo>
                      <a:pt x="1" y="156"/>
                    </a:lnTo>
                    <a:lnTo>
                      <a:pt x="0" y="174"/>
                    </a:lnTo>
                    <a:lnTo>
                      <a:pt x="1" y="192"/>
                    </a:lnTo>
                    <a:lnTo>
                      <a:pt x="3" y="209"/>
                    </a:lnTo>
                    <a:lnTo>
                      <a:pt x="8" y="226"/>
                    </a:lnTo>
                    <a:lnTo>
                      <a:pt x="14" y="241"/>
                    </a:lnTo>
                    <a:lnTo>
                      <a:pt x="21" y="257"/>
                    </a:lnTo>
                    <a:lnTo>
                      <a:pt x="30" y="272"/>
                    </a:lnTo>
                    <a:lnTo>
                      <a:pt x="40" y="285"/>
                    </a:lnTo>
                    <a:lnTo>
                      <a:pt x="51" y="297"/>
                    </a:lnTo>
                    <a:lnTo>
                      <a:pt x="63" y="308"/>
                    </a:lnTo>
                    <a:lnTo>
                      <a:pt x="77" y="318"/>
                    </a:lnTo>
                    <a:lnTo>
                      <a:pt x="91" y="326"/>
                    </a:lnTo>
                    <a:lnTo>
                      <a:pt x="107" y="335"/>
                    </a:lnTo>
                    <a:lnTo>
                      <a:pt x="122" y="340"/>
                    </a:lnTo>
                    <a:lnTo>
                      <a:pt x="139" y="344"/>
                    </a:lnTo>
                    <a:lnTo>
                      <a:pt x="157" y="347"/>
                    </a:lnTo>
                    <a:lnTo>
                      <a:pt x="174" y="348"/>
                    </a:lnTo>
                    <a:lnTo>
                      <a:pt x="192" y="347"/>
                    </a:lnTo>
                    <a:lnTo>
                      <a:pt x="209" y="344"/>
                    </a:lnTo>
                    <a:lnTo>
                      <a:pt x="226" y="340"/>
                    </a:lnTo>
                    <a:lnTo>
                      <a:pt x="242" y="335"/>
                    </a:lnTo>
                    <a:lnTo>
                      <a:pt x="257" y="326"/>
                    </a:lnTo>
                    <a:lnTo>
                      <a:pt x="272" y="318"/>
                    </a:lnTo>
                    <a:lnTo>
                      <a:pt x="285" y="308"/>
                    </a:lnTo>
                    <a:lnTo>
                      <a:pt x="298" y="297"/>
                    </a:lnTo>
                    <a:lnTo>
                      <a:pt x="309" y="285"/>
                    </a:lnTo>
                    <a:lnTo>
                      <a:pt x="318" y="272"/>
                    </a:lnTo>
                    <a:lnTo>
                      <a:pt x="328" y="257"/>
                    </a:lnTo>
                    <a:lnTo>
                      <a:pt x="335" y="241"/>
                    </a:lnTo>
                    <a:lnTo>
                      <a:pt x="340" y="226"/>
                    </a:lnTo>
                    <a:lnTo>
                      <a:pt x="345" y="209"/>
                    </a:lnTo>
                    <a:lnTo>
                      <a:pt x="347" y="192"/>
                    </a:lnTo>
                    <a:lnTo>
                      <a:pt x="348" y="174"/>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grpSp>
        <p:grpSp>
          <p:nvGrpSpPr>
            <p:cNvPr id="10" name="淘宝店chenying0907 8"/>
            <p:cNvGrpSpPr/>
            <p:nvPr/>
          </p:nvGrpSpPr>
          <p:grpSpPr>
            <a:xfrm>
              <a:off x="5326658" y="1771831"/>
              <a:ext cx="900113" cy="584200"/>
              <a:chOff x="3844222" y="1396057"/>
              <a:chExt cx="900113" cy="584200"/>
            </a:xfrm>
            <a:grpFill/>
          </p:grpSpPr>
          <p:sp>
            <p:nvSpPr>
              <p:cNvPr id="24" name="淘宝店chenying0907 7"/>
              <p:cNvSpPr/>
              <p:nvPr/>
            </p:nvSpPr>
            <p:spPr bwMode="auto">
              <a:xfrm>
                <a:off x="3844222" y="1396057"/>
                <a:ext cx="900113" cy="584200"/>
              </a:xfrm>
              <a:custGeom>
                <a:avLst/>
                <a:gdLst>
                  <a:gd name="T0" fmla="*/ 3747 w 4533"/>
                  <a:gd name="T1" fmla="*/ 6 h 2941"/>
                  <a:gd name="T2" fmla="*/ 3632 w 4533"/>
                  <a:gd name="T3" fmla="*/ 31 h 2941"/>
                  <a:gd name="T4" fmla="*/ 3525 w 4533"/>
                  <a:gd name="T5" fmla="*/ 74 h 2941"/>
                  <a:gd name="T6" fmla="*/ 3429 w 4533"/>
                  <a:gd name="T7" fmla="*/ 133 h 2941"/>
                  <a:gd name="T8" fmla="*/ 3343 w 4533"/>
                  <a:gd name="T9" fmla="*/ 206 h 2941"/>
                  <a:gd name="T10" fmla="*/ 3270 w 4533"/>
                  <a:gd name="T11" fmla="*/ 293 h 2941"/>
                  <a:gd name="T12" fmla="*/ 3212 w 4533"/>
                  <a:gd name="T13" fmla="*/ 392 h 2941"/>
                  <a:gd name="T14" fmla="*/ 3170 w 4533"/>
                  <a:gd name="T15" fmla="*/ 499 h 2941"/>
                  <a:gd name="T16" fmla="*/ 2785 w 4533"/>
                  <a:gd name="T17" fmla="*/ 602 h 2941"/>
                  <a:gd name="T18" fmla="*/ 2302 w 4533"/>
                  <a:gd name="T19" fmla="*/ 753 h 2941"/>
                  <a:gd name="T20" fmla="*/ 1844 w 4533"/>
                  <a:gd name="T21" fmla="*/ 956 h 2941"/>
                  <a:gd name="T22" fmla="*/ 1415 w 4533"/>
                  <a:gd name="T23" fmla="*/ 1208 h 2941"/>
                  <a:gd name="T24" fmla="*/ 1018 w 4533"/>
                  <a:gd name="T25" fmla="*/ 1506 h 2941"/>
                  <a:gd name="T26" fmla="*/ 658 w 4533"/>
                  <a:gd name="T27" fmla="*/ 1846 h 2941"/>
                  <a:gd name="T28" fmla="*/ 338 w 4533"/>
                  <a:gd name="T29" fmla="*/ 2223 h 2941"/>
                  <a:gd name="T30" fmla="*/ 63 w 4533"/>
                  <a:gd name="T31" fmla="*/ 2636 h 2941"/>
                  <a:gd name="T32" fmla="*/ 83 w 4533"/>
                  <a:gd name="T33" fmla="*/ 2766 h 2941"/>
                  <a:gd name="T34" fmla="*/ 189 w 4533"/>
                  <a:gd name="T35" fmla="*/ 2806 h 2941"/>
                  <a:gd name="T36" fmla="*/ 286 w 4533"/>
                  <a:gd name="T37" fmla="*/ 2859 h 2941"/>
                  <a:gd name="T38" fmla="*/ 378 w 4533"/>
                  <a:gd name="T39" fmla="*/ 2922 h 2941"/>
                  <a:gd name="T40" fmla="*/ 572 w 4533"/>
                  <a:gd name="T41" fmla="*/ 2659 h 2941"/>
                  <a:gd name="T42" fmla="*/ 838 w 4533"/>
                  <a:gd name="T43" fmla="*/ 2309 h 2941"/>
                  <a:gd name="T44" fmla="*/ 1139 w 4533"/>
                  <a:gd name="T45" fmla="*/ 1992 h 2941"/>
                  <a:gd name="T46" fmla="*/ 1474 w 4533"/>
                  <a:gd name="T47" fmla="*/ 1709 h 2941"/>
                  <a:gd name="T48" fmla="*/ 1838 w 4533"/>
                  <a:gd name="T49" fmla="*/ 1464 h 2941"/>
                  <a:gd name="T50" fmla="*/ 2231 w 4533"/>
                  <a:gd name="T51" fmla="*/ 1261 h 2941"/>
                  <a:gd name="T52" fmla="*/ 2647 w 4533"/>
                  <a:gd name="T53" fmla="*/ 1101 h 2941"/>
                  <a:gd name="T54" fmla="*/ 3084 w 4533"/>
                  <a:gd name="T55" fmla="*/ 990 h 2941"/>
                  <a:gd name="T56" fmla="*/ 3230 w 4533"/>
                  <a:gd name="T57" fmla="*/ 1038 h 2941"/>
                  <a:gd name="T58" fmla="*/ 3285 w 4533"/>
                  <a:gd name="T59" fmla="*/ 1122 h 2941"/>
                  <a:gd name="T60" fmla="*/ 3352 w 4533"/>
                  <a:gd name="T61" fmla="*/ 1197 h 2941"/>
                  <a:gd name="T62" fmla="*/ 3428 w 4533"/>
                  <a:gd name="T63" fmla="*/ 1261 h 2941"/>
                  <a:gd name="T64" fmla="*/ 3514 w 4533"/>
                  <a:gd name="T65" fmla="*/ 1314 h 2941"/>
                  <a:gd name="T66" fmla="*/ 3606 w 4533"/>
                  <a:gd name="T67" fmla="*/ 1354 h 2941"/>
                  <a:gd name="T68" fmla="*/ 3705 w 4533"/>
                  <a:gd name="T69" fmla="*/ 1381 h 2941"/>
                  <a:gd name="T70" fmla="*/ 3810 w 4533"/>
                  <a:gd name="T71" fmla="*/ 1393 h 2941"/>
                  <a:gd name="T72" fmla="*/ 3943 w 4533"/>
                  <a:gd name="T73" fmla="*/ 1385 h 2941"/>
                  <a:gd name="T74" fmla="*/ 4076 w 4533"/>
                  <a:gd name="T75" fmla="*/ 1351 h 2941"/>
                  <a:gd name="T76" fmla="*/ 4198 w 4533"/>
                  <a:gd name="T77" fmla="*/ 1293 h 2941"/>
                  <a:gd name="T78" fmla="*/ 4305 w 4533"/>
                  <a:gd name="T79" fmla="*/ 1212 h 2941"/>
                  <a:gd name="T80" fmla="*/ 4394 w 4533"/>
                  <a:gd name="T81" fmla="*/ 1114 h 2941"/>
                  <a:gd name="T82" fmla="*/ 4465 w 4533"/>
                  <a:gd name="T83" fmla="*/ 999 h 2941"/>
                  <a:gd name="T84" fmla="*/ 4511 w 4533"/>
                  <a:gd name="T85" fmla="*/ 871 h 2941"/>
                  <a:gd name="T86" fmla="*/ 4532 w 4533"/>
                  <a:gd name="T87" fmla="*/ 733 h 2941"/>
                  <a:gd name="T88" fmla="*/ 4525 w 4533"/>
                  <a:gd name="T89" fmla="*/ 591 h 2941"/>
                  <a:gd name="T90" fmla="*/ 4491 w 4533"/>
                  <a:gd name="T91" fmla="*/ 457 h 2941"/>
                  <a:gd name="T92" fmla="*/ 4433 w 4533"/>
                  <a:gd name="T93" fmla="*/ 336 h 2941"/>
                  <a:gd name="T94" fmla="*/ 4352 w 4533"/>
                  <a:gd name="T95" fmla="*/ 228 h 2941"/>
                  <a:gd name="T96" fmla="*/ 4253 w 4533"/>
                  <a:gd name="T97" fmla="*/ 139 h 2941"/>
                  <a:gd name="T98" fmla="*/ 4138 w 4533"/>
                  <a:gd name="T99" fmla="*/ 68 h 2941"/>
                  <a:gd name="T100" fmla="*/ 4011 w 4533"/>
                  <a:gd name="T101" fmla="*/ 22 h 2941"/>
                  <a:gd name="T102" fmla="*/ 3873 w 4533"/>
                  <a:gd name="T103" fmla="*/ 1 h 2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533" h="2941">
                    <a:moveTo>
                      <a:pt x="3837" y="0"/>
                    </a:moveTo>
                    <a:lnTo>
                      <a:pt x="3807" y="1"/>
                    </a:lnTo>
                    <a:lnTo>
                      <a:pt x="3777" y="3"/>
                    </a:lnTo>
                    <a:lnTo>
                      <a:pt x="3747" y="6"/>
                    </a:lnTo>
                    <a:lnTo>
                      <a:pt x="3718" y="10"/>
                    </a:lnTo>
                    <a:lnTo>
                      <a:pt x="3689" y="16"/>
                    </a:lnTo>
                    <a:lnTo>
                      <a:pt x="3660" y="23"/>
                    </a:lnTo>
                    <a:lnTo>
                      <a:pt x="3632" y="31"/>
                    </a:lnTo>
                    <a:lnTo>
                      <a:pt x="3605" y="39"/>
                    </a:lnTo>
                    <a:lnTo>
                      <a:pt x="3578" y="50"/>
                    </a:lnTo>
                    <a:lnTo>
                      <a:pt x="3551" y="61"/>
                    </a:lnTo>
                    <a:lnTo>
                      <a:pt x="3525" y="74"/>
                    </a:lnTo>
                    <a:lnTo>
                      <a:pt x="3500" y="87"/>
                    </a:lnTo>
                    <a:lnTo>
                      <a:pt x="3475" y="102"/>
                    </a:lnTo>
                    <a:lnTo>
                      <a:pt x="3452" y="116"/>
                    </a:lnTo>
                    <a:lnTo>
                      <a:pt x="3429" y="133"/>
                    </a:lnTo>
                    <a:lnTo>
                      <a:pt x="3406" y="150"/>
                    </a:lnTo>
                    <a:lnTo>
                      <a:pt x="3384" y="168"/>
                    </a:lnTo>
                    <a:lnTo>
                      <a:pt x="3364" y="187"/>
                    </a:lnTo>
                    <a:lnTo>
                      <a:pt x="3343" y="206"/>
                    </a:lnTo>
                    <a:lnTo>
                      <a:pt x="3323" y="227"/>
                    </a:lnTo>
                    <a:lnTo>
                      <a:pt x="3304" y="249"/>
                    </a:lnTo>
                    <a:lnTo>
                      <a:pt x="3287" y="271"/>
                    </a:lnTo>
                    <a:lnTo>
                      <a:pt x="3270" y="293"/>
                    </a:lnTo>
                    <a:lnTo>
                      <a:pt x="3254" y="317"/>
                    </a:lnTo>
                    <a:lnTo>
                      <a:pt x="3239" y="341"/>
                    </a:lnTo>
                    <a:lnTo>
                      <a:pt x="3225" y="366"/>
                    </a:lnTo>
                    <a:lnTo>
                      <a:pt x="3212" y="392"/>
                    </a:lnTo>
                    <a:lnTo>
                      <a:pt x="3200" y="418"/>
                    </a:lnTo>
                    <a:lnTo>
                      <a:pt x="3188" y="444"/>
                    </a:lnTo>
                    <a:lnTo>
                      <a:pt x="3179" y="471"/>
                    </a:lnTo>
                    <a:lnTo>
                      <a:pt x="3170" y="499"/>
                    </a:lnTo>
                    <a:lnTo>
                      <a:pt x="3163" y="527"/>
                    </a:lnTo>
                    <a:lnTo>
                      <a:pt x="3035" y="549"/>
                    </a:lnTo>
                    <a:lnTo>
                      <a:pt x="2910" y="574"/>
                    </a:lnTo>
                    <a:lnTo>
                      <a:pt x="2785" y="602"/>
                    </a:lnTo>
                    <a:lnTo>
                      <a:pt x="2662" y="636"/>
                    </a:lnTo>
                    <a:lnTo>
                      <a:pt x="2540" y="671"/>
                    </a:lnTo>
                    <a:lnTo>
                      <a:pt x="2420" y="710"/>
                    </a:lnTo>
                    <a:lnTo>
                      <a:pt x="2302" y="753"/>
                    </a:lnTo>
                    <a:lnTo>
                      <a:pt x="2184" y="800"/>
                    </a:lnTo>
                    <a:lnTo>
                      <a:pt x="2068" y="848"/>
                    </a:lnTo>
                    <a:lnTo>
                      <a:pt x="1956" y="901"/>
                    </a:lnTo>
                    <a:lnTo>
                      <a:pt x="1844" y="956"/>
                    </a:lnTo>
                    <a:lnTo>
                      <a:pt x="1733" y="1015"/>
                    </a:lnTo>
                    <a:lnTo>
                      <a:pt x="1625" y="1076"/>
                    </a:lnTo>
                    <a:lnTo>
                      <a:pt x="1518" y="1141"/>
                    </a:lnTo>
                    <a:lnTo>
                      <a:pt x="1415" y="1208"/>
                    </a:lnTo>
                    <a:lnTo>
                      <a:pt x="1312" y="1279"/>
                    </a:lnTo>
                    <a:lnTo>
                      <a:pt x="1212" y="1351"/>
                    </a:lnTo>
                    <a:lnTo>
                      <a:pt x="1114" y="1427"/>
                    </a:lnTo>
                    <a:lnTo>
                      <a:pt x="1018" y="1506"/>
                    </a:lnTo>
                    <a:lnTo>
                      <a:pt x="925" y="1587"/>
                    </a:lnTo>
                    <a:lnTo>
                      <a:pt x="833" y="1671"/>
                    </a:lnTo>
                    <a:lnTo>
                      <a:pt x="744" y="1757"/>
                    </a:lnTo>
                    <a:lnTo>
                      <a:pt x="658" y="1846"/>
                    </a:lnTo>
                    <a:lnTo>
                      <a:pt x="574" y="1936"/>
                    </a:lnTo>
                    <a:lnTo>
                      <a:pt x="494" y="2029"/>
                    </a:lnTo>
                    <a:lnTo>
                      <a:pt x="415" y="2126"/>
                    </a:lnTo>
                    <a:lnTo>
                      <a:pt x="338" y="2223"/>
                    </a:lnTo>
                    <a:lnTo>
                      <a:pt x="266" y="2324"/>
                    </a:lnTo>
                    <a:lnTo>
                      <a:pt x="195" y="2426"/>
                    </a:lnTo>
                    <a:lnTo>
                      <a:pt x="127" y="2530"/>
                    </a:lnTo>
                    <a:lnTo>
                      <a:pt x="63" y="2636"/>
                    </a:lnTo>
                    <a:lnTo>
                      <a:pt x="0" y="2744"/>
                    </a:lnTo>
                    <a:lnTo>
                      <a:pt x="28" y="2750"/>
                    </a:lnTo>
                    <a:lnTo>
                      <a:pt x="56" y="2757"/>
                    </a:lnTo>
                    <a:lnTo>
                      <a:pt x="83" y="2766"/>
                    </a:lnTo>
                    <a:lnTo>
                      <a:pt x="110" y="2774"/>
                    </a:lnTo>
                    <a:lnTo>
                      <a:pt x="137" y="2784"/>
                    </a:lnTo>
                    <a:lnTo>
                      <a:pt x="163" y="2795"/>
                    </a:lnTo>
                    <a:lnTo>
                      <a:pt x="189" y="2806"/>
                    </a:lnTo>
                    <a:lnTo>
                      <a:pt x="214" y="2818"/>
                    </a:lnTo>
                    <a:lnTo>
                      <a:pt x="239" y="2831"/>
                    </a:lnTo>
                    <a:lnTo>
                      <a:pt x="263" y="2844"/>
                    </a:lnTo>
                    <a:lnTo>
                      <a:pt x="286" y="2859"/>
                    </a:lnTo>
                    <a:lnTo>
                      <a:pt x="310" y="2874"/>
                    </a:lnTo>
                    <a:lnTo>
                      <a:pt x="333" y="2889"/>
                    </a:lnTo>
                    <a:lnTo>
                      <a:pt x="356" y="2906"/>
                    </a:lnTo>
                    <a:lnTo>
                      <a:pt x="378" y="2922"/>
                    </a:lnTo>
                    <a:lnTo>
                      <a:pt x="398" y="2941"/>
                    </a:lnTo>
                    <a:lnTo>
                      <a:pt x="454" y="2844"/>
                    </a:lnTo>
                    <a:lnTo>
                      <a:pt x="511" y="2751"/>
                    </a:lnTo>
                    <a:lnTo>
                      <a:pt x="572" y="2659"/>
                    </a:lnTo>
                    <a:lnTo>
                      <a:pt x="635" y="2569"/>
                    </a:lnTo>
                    <a:lnTo>
                      <a:pt x="700" y="2481"/>
                    </a:lnTo>
                    <a:lnTo>
                      <a:pt x="767" y="2394"/>
                    </a:lnTo>
                    <a:lnTo>
                      <a:pt x="838" y="2309"/>
                    </a:lnTo>
                    <a:lnTo>
                      <a:pt x="909" y="2226"/>
                    </a:lnTo>
                    <a:lnTo>
                      <a:pt x="984" y="2147"/>
                    </a:lnTo>
                    <a:lnTo>
                      <a:pt x="1060" y="2068"/>
                    </a:lnTo>
                    <a:lnTo>
                      <a:pt x="1139" y="1992"/>
                    </a:lnTo>
                    <a:lnTo>
                      <a:pt x="1220" y="1917"/>
                    </a:lnTo>
                    <a:lnTo>
                      <a:pt x="1302" y="1846"/>
                    </a:lnTo>
                    <a:lnTo>
                      <a:pt x="1387" y="1776"/>
                    </a:lnTo>
                    <a:lnTo>
                      <a:pt x="1474" y="1709"/>
                    </a:lnTo>
                    <a:lnTo>
                      <a:pt x="1562" y="1644"/>
                    </a:lnTo>
                    <a:lnTo>
                      <a:pt x="1653" y="1581"/>
                    </a:lnTo>
                    <a:lnTo>
                      <a:pt x="1745" y="1521"/>
                    </a:lnTo>
                    <a:lnTo>
                      <a:pt x="1838" y="1464"/>
                    </a:lnTo>
                    <a:lnTo>
                      <a:pt x="1935" y="1409"/>
                    </a:lnTo>
                    <a:lnTo>
                      <a:pt x="2031" y="1357"/>
                    </a:lnTo>
                    <a:lnTo>
                      <a:pt x="2131" y="1308"/>
                    </a:lnTo>
                    <a:lnTo>
                      <a:pt x="2231" y="1261"/>
                    </a:lnTo>
                    <a:lnTo>
                      <a:pt x="2333" y="1216"/>
                    </a:lnTo>
                    <a:lnTo>
                      <a:pt x="2436" y="1176"/>
                    </a:lnTo>
                    <a:lnTo>
                      <a:pt x="2541" y="1138"/>
                    </a:lnTo>
                    <a:lnTo>
                      <a:pt x="2647" y="1101"/>
                    </a:lnTo>
                    <a:lnTo>
                      <a:pt x="2754" y="1069"/>
                    </a:lnTo>
                    <a:lnTo>
                      <a:pt x="2863" y="1040"/>
                    </a:lnTo>
                    <a:lnTo>
                      <a:pt x="2973" y="1013"/>
                    </a:lnTo>
                    <a:lnTo>
                      <a:pt x="3084" y="990"/>
                    </a:lnTo>
                    <a:lnTo>
                      <a:pt x="3197" y="970"/>
                    </a:lnTo>
                    <a:lnTo>
                      <a:pt x="3207" y="993"/>
                    </a:lnTo>
                    <a:lnTo>
                      <a:pt x="3217" y="1015"/>
                    </a:lnTo>
                    <a:lnTo>
                      <a:pt x="3230" y="1038"/>
                    </a:lnTo>
                    <a:lnTo>
                      <a:pt x="3242" y="1060"/>
                    </a:lnTo>
                    <a:lnTo>
                      <a:pt x="3256" y="1081"/>
                    </a:lnTo>
                    <a:lnTo>
                      <a:pt x="3270" y="1101"/>
                    </a:lnTo>
                    <a:lnTo>
                      <a:pt x="3285" y="1122"/>
                    </a:lnTo>
                    <a:lnTo>
                      <a:pt x="3300" y="1141"/>
                    </a:lnTo>
                    <a:lnTo>
                      <a:pt x="3317" y="1160"/>
                    </a:lnTo>
                    <a:lnTo>
                      <a:pt x="3335" y="1179"/>
                    </a:lnTo>
                    <a:lnTo>
                      <a:pt x="3352" y="1197"/>
                    </a:lnTo>
                    <a:lnTo>
                      <a:pt x="3370" y="1213"/>
                    </a:lnTo>
                    <a:lnTo>
                      <a:pt x="3388" y="1230"/>
                    </a:lnTo>
                    <a:lnTo>
                      <a:pt x="3408" y="1245"/>
                    </a:lnTo>
                    <a:lnTo>
                      <a:pt x="3428" y="1261"/>
                    </a:lnTo>
                    <a:lnTo>
                      <a:pt x="3448" y="1276"/>
                    </a:lnTo>
                    <a:lnTo>
                      <a:pt x="3470" y="1289"/>
                    </a:lnTo>
                    <a:lnTo>
                      <a:pt x="3491" y="1301"/>
                    </a:lnTo>
                    <a:lnTo>
                      <a:pt x="3514" y="1314"/>
                    </a:lnTo>
                    <a:lnTo>
                      <a:pt x="3536" y="1325"/>
                    </a:lnTo>
                    <a:lnTo>
                      <a:pt x="3559" y="1336"/>
                    </a:lnTo>
                    <a:lnTo>
                      <a:pt x="3582" y="1346"/>
                    </a:lnTo>
                    <a:lnTo>
                      <a:pt x="3606" y="1354"/>
                    </a:lnTo>
                    <a:lnTo>
                      <a:pt x="3631" y="1363"/>
                    </a:lnTo>
                    <a:lnTo>
                      <a:pt x="3656" y="1370"/>
                    </a:lnTo>
                    <a:lnTo>
                      <a:pt x="3681" y="1376"/>
                    </a:lnTo>
                    <a:lnTo>
                      <a:pt x="3705" y="1381"/>
                    </a:lnTo>
                    <a:lnTo>
                      <a:pt x="3731" y="1385"/>
                    </a:lnTo>
                    <a:lnTo>
                      <a:pt x="3757" y="1390"/>
                    </a:lnTo>
                    <a:lnTo>
                      <a:pt x="3783" y="1392"/>
                    </a:lnTo>
                    <a:lnTo>
                      <a:pt x="3810" y="1393"/>
                    </a:lnTo>
                    <a:lnTo>
                      <a:pt x="3837" y="1394"/>
                    </a:lnTo>
                    <a:lnTo>
                      <a:pt x="3873" y="1393"/>
                    </a:lnTo>
                    <a:lnTo>
                      <a:pt x="3908" y="1390"/>
                    </a:lnTo>
                    <a:lnTo>
                      <a:pt x="3943" y="1385"/>
                    </a:lnTo>
                    <a:lnTo>
                      <a:pt x="3977" y="1379"/>
                    </a:lnTo>
                    <a:lnTo>
                      <a:pt x="4011" y="1372"/>
                    </a:lnTo>
                    <a:lnTo>
                      <a:pt x="4044" y="1363"/>
                    </a:lnTo>
                    <a:lnTo>
                      <a:pt x="4076" y="1351"/>
                    </a:lnTo>
                    <a:lnTo>
                      <a:pt x="4108" y="1339"/>
                    </a:lnTo>
                    <a:lnTo>
                      <a:pt x="4138" y="1325"/>
                    </a:lnTo>
                    <a:lnTo>
                      <a:pt x="4169" y="1310"/>
                    </a:lnTo>
                    <a:lnTo>
                      <a:pt x="4198" y="1293"/>
                    </a:lnTo>
                    <a:lnTo>
                      <a:pt x="4227" y="1274"/>
                    </a:lnTo>
                    <a:lnTo>
                      <a:pt x="4253" y="1255"/>
                    </a:lnTo>
                    <a:lnTo>
                      <a:pt x="4279" y="1235"/>
                    </a:lnTo>
                    <a:lnTo>
                      <a:pt x="4305" y="1212"/>
                    </a:lnTo>
                    <a:lnTo>
                      <a:pt x="4329" y="1189"/>
                    </a:lnTo>
                    <a:lnTo>
                      <a:pt x="4352" y="1166"/>
                    </a:lnTo>
                    <a:lnTo>
                      <a:pt x="4375" y="1140"/>
                    </a:lnTo>
                    <a:lnTo>
                      <a:pt x="4394" y="1114"/>
                    </a:lnTo>
                    <a:lnTo>
                      <a:pt x="4414" y="1087"/>
                    </a:lnTo>
                    <a:lnTo>
                      <a:pt x="4433" y="1058"/>
                    </a:lnTo>
                    <a:lnTo>
                      <a:pt x="4449" y="1029"/>
                    </a:lnTo>
                    <a:lnTo>
                      <a:pt x="4465" y="999"/>
                    </a:lnTo>
                    <a:lnTo>
                      <a:pt x="4478" y="969"/>
                    </a:lnTo>
                    <a:lnTo>
                      <a:pt x="4491" y="936"/>
                    </a:lnTo>
                    <a:lnTo>
                      <a:pt x="4502" y="904"/>
                    </a:lnTo>
                    <a:lnTo>
                      <a:pt x="4511" y="871"/>
                    </a:lnTo>
                    <a:lnTo>
                      <a:pt x="4519" y="837"/>
                    </a:lnTo>
                    <a:lnTo>
                      <a:pt x="4525" y="803"/>
                    </a:lnTo>
                    <a:lnTo>
                      <a:pt x="4529" y="768"/>
                    </a:lnTo>
                    <a:lnTo>
                      <a:pt x="4532" y="733"/>
                    </a:lnTo>
                    <a:lnTo>
                      <a:pt x="4533" y="697"/>
                    </a:lnTo>
                    <a:lnTo>
                      <a:pt x="4532" y="661"/>
                    </a:lnTo>
                    <a:lnTo>
                      <a:pt x="4529" y="625"/>
                    </a:lnTo>
                    <a:lnTo>
                      <a:pt x="4525" y="591"/>
                    </a:lnTo>
                    <a:lnTo>
                      <a:pt x="4519" y="557"/>
                    </a:lnTo>
                    <a:lnTo>
                      <a:pt x="4511" y="523"/>
                    </a:lnTo>
                    <a:lnTo>
                      <a:pt x="4502" y="489"/>
                    </a:lnTo>
                    <a:lnTo>
                      <a:pt x="4491" y="457"/>
                    </a:lnTo>
                    <a:lnTo>
                      <a:pt x="4478" y="425"/>
                    </a:lnTo>
                    <a:lnTo>
                      <a:pt x="4465" y="395"/>
                    </a:lnTo>
                    <a:lnTo>
                      <a:pt x="4449" y="365"/>
                    </a:lnTo>
                    <a:lnTo>
                      <a:pt x="4433" y="336"/>
                    </a:lnTo>
                    <a:lnTo>
                      <a:pt x="4414" y="307"/>
                    </a:lnTo>
                    <a:lnTo>
                      <a:pt x="4394" y="280"/>
                    </a:lnTo>
                    <a:lnTo>
                      <a:pt x="4375" y="254"/>
                    </a:lnTo>
                    <a:lnTo>
                      <a:pt x="4352" y="228"/>
                    </a:lnTo>
                    <a:lnTo>
                      <a:pt x="4329" y="204"/>
                    </a:lnTo>
                    <a:lnTo>
                      <a:pt x="4305" y="181"/>
                    </a:lnTo>
                    <a:lnTo>
                      <a:pt x="4279" y="159"/>
                    </a:lnTo>
                    <a:lnTo>
                      <a:pt x="4253" y="139"/>
                    </a:lnTo>
                    <a:lnTo>
                      <a:pt x="4227" y="119"/>
                    </a:lnTo>
                    <a:lnTo>
                      <a:pt x="4198" y="101"/>
                    </a:lnTo>
                    <a:lnTo>
                      <a:pt x="4169" y="84"/>
                    </a:lnTo>
                    <a:lnTo>
                      <a:pt x="4138" y="68"/>
                    </a:lnTo>
                    <a:lnTo>
                      <a:pt x="4108" y="55"/>
                    </a:lnTo>
                    <a:lnTo>
                      <a:pt x="4076" y="43"/>
                    </a:lnTo>
                    <a:lnTo>
                      <a:pt x="4044" y="31"/>
                    </a:lnTo>
                    <a:lnTo>
                      <a:pt x="4011" y="22"/>
                    </a:lnTo>
                    <a:lnTo>
                      <a:pt x="3977" y="15"/>
                    </a:lnTo>
                    <a:lnTo>
                      <a:pt x="3943" y="8"/>
                    </a:lnTo>
                    <a:lnTo>
                      <a:pt x="3908" y="3"/>
                    </a:lnTo>
                    <a:lnTo>
                      <a:pt x="3873" y="1"/>
                    </a:lnTo>
                    <a:lnTo>
                      <a:pt x="3837" y="0"/>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25" name="淘宝店chenying0907 13"/>
              <p:cNvSpPr/>
              <p:nvPr/>
            </p:nvSpPr>
            <p:spPr bwMode="auto">
              <a:xfrm>
                <a:off x="4536372" y="1465907"/>
                <a:ext cx="139700" cy="138113"/>
              </a:xfrm>
              <a:custGeom>
                <a:avLst/>
                <a:gdLst>
                  <a:gd name="T0" fmla="*/ 2 w 696"/>
                  <a:gd name="T1" fmla="*/ 314 h 697"/>
                  <a:gd name="T2" fmla="*/ 11 w 696"/>
                  <a:gd name="T3" fmla="*/ 262 h 697"/>
                  <a:gd name="T4" fmla="*/ 27 w 696"/>
                  <a:gd name="T5" fmla="*/ 213 h 697"/>
                  <a:gd name="T6" fmla="*/ 51 w 696"/>
                  <a:gd name="T7" fmla="*/ 168 h 697"/>
                  <a:gd name="T8" fmla="*/ 80 w 696"/>
                  <a:gd name="T9" fmla="*/ 127 h 697"/>
                  <a:gd name="T10" fmla="*/ 114 w 696"/>
                  <a:gd name="T11" fmla="*/ 91 h 697"/>
                  <a:gd name="T12" fmla="*/ 153 w 696"/>
                  <a:gd name="T13" fmla="*/ 60 h 697"/>
                  <a:gd name="T14" fmla="*/ 197 w 696"/>
                  <a:gd name="T15" fmla="*/ 35 h 697"/>
                  <a:gd name="T16" fmla="*/ 244 w 696"/>
                  <a:gd name="T17" fmla="*/ 16 h 697"/>
                  <a:gd name="T18" fmla="*/ 295 w 696"/>
                  <a:gd name="T19" fmla="*/ 5 h 697"/>
                  <a:gd name="T20" fmla="*/ 348 w 696"/>
                  <a:gd name="T21" fmla="*/ 0 h 697"/>
                  <a:gd name="T22" fmla="*/ 401 w 696"/>
                  <a:gd name="T23" fmla="*/ 5 h 697"/>
                  <a:gd name="T24" fmla="*/ 452 w 696"/>
                  <a:gd name="T25" fmla="*/ 16 h 697"/>
                  <a:gd name="T26" fmla="*/ 499 w 696"/>
                  <a:gd name="T27" fmla="*/ 35 h 697"/>
                  <a:gd name="T28" fmla="*/ 543 w 696"/>
                  <a:gd name="T29" fmla="*/ 60 h 697"/>
                  <a:gd name="T30" fmla="*/ 582 w 696"/>
                  <a:gd name="T31" fmla="*/ 91 h 697"/>
                  <a:gd name="T32" fmla="*/ 616 w 696"/>
                  <a:gd name="T33" fmla="*/ 127 h 697"/>
                  <a:gd name="T34" fmla="*/ 645 w 696"/>
                  <a:gd name="T35" fmla="*/ 168 h 697"/>
                  <a:gd name="T36" fmla="*/ 669 w 696"/>
                  <a:gd name="T37" fmla="*/ 213 h 697"/>
                  <a:gd name="T38" fmla="*/ 685 w 696"/>
                  <a:gd name="T39" fmla="*/ 262 h 697"/>
                  <a:gd name="T40" fmla="*/ 694 w 696"/>
                  <a:gd name="T41" fmla="*/ 314 h 697"/>
                  <a:gd name="T42" fmla="*/ 696 w 696"/>
                  <a:gd name="T43" fmla="*/ 366 h 697"/>
                  <a:gd name="T44" fmla="*/ 689 w 696"/>
                  <a:gd name="T45" fmla="*/ 419 h 697"/>
                  <a:gd name="T46" fmla="*/ 675 w 696"/>
                  <a:gd name="T47" fmla="*/ 468 h 697"/>
                  <a:gd name="T48" fmla="*/ 654 w 696"/>
                  <a:gd name="T49" fmla="*/ 515 h 697"/>
                  <a:gd name="T50" fmla="*/ 627 w 696"/>
                  <a:gd name="T51" fmla="*/ 557 h 697"/>
                  <a:gd name="T52" fmla="*/ 595 w 696"/>
                  <a:gd name="T53" fmla="*/ 596 h 697"/>
                  <a:gd name="T54" fmla="*/ 556 w 696"/>
                  <a:gd name="T55" fmla="*/ 628 h 697"/>
                  <a:gd name="T56" fmla="*/ 514 w 696"/>
                  <a:gd name="T57" fmla="*/ 655 h 697"/>
                  <a:gd name="T58" fmla="*/ 468 w 696"/>
                  <a:gd name="T59" fmla="*/ 677 h 697"/>
                  <a:gd name="T60" fmla="*/ 418 w 696"/>
                  <a:gd name="T61" fmla="*/ 690 h 697"/>
                  <a:gd name="T62" fmla="*/ 366 w 696"/>
                  <a:gd name="T63" fmla="*/ 697 h 697"/>
                  <a:gd name="T64" fmla="*/ 313 w 696"/>
                  <a:gd name="T65" fmla="*/ 695 h 697"/>
                  <a:gd name="T66" fmla="*/ 261 w 696"/>
                  <a:gd name="T67" fmla="*/ 686 h 697"/>
                  <a:gd name="T68" fmla="*/ 212 w 696"/>
                  <a:gd name="T69" fmla="*/ 670 h 697"/>
                  <a:gd name="T70" fmla="*/ 168 w 696"/>
                  <a:gd name="T71" fmla="*/ 646 h 697"/>
                  <a:gd name="T72" fmla="*/ 126 w 696"/>
                  <a:gd name="T73" fmla="*/ 617 h 697"/>
                  <a:gd name="T74" fmla="*/ 90 w 696"/>
                  <a:gd name="T75" fmla="*/ 583 h 697"/>
                  <a:gd name="T76" fmla="*/ 59 w 696"/>
                  <a:gd name="T77" fmla="*/ 544 h 697"/>
                  <a:gd name="T78" fmla="*/ 34 w 696"/>
                  <a:gd name="T79" fmla="*/ 500 h 697"/>
                  <a:gd name="T80" fmla="*/ 15 w 696"/>
                  <a:gd name="T81" fmla="*/ 453 h 697"/>
                  <a:gd name="T82" fmla="*/ 4 w 696"/>
                  <a:gd name="T83" fmla="*/ 402 h 697"/>
                  <a:gd name="T84" fmla="*/ 0 w 696"/>
                  <a:gd name="T85" fmla="*/ 34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7">
                    <a:moveTo>
                      <a:pt x="0" y="349"/>
                    </a:moveTo>
                    <a:lnTo>
                      <a:pt x="1" y="331"/>
                    </a:lnTo>
                    <a:lnTo>
                      <a:pt x="2" y="314"/>
                    </a:lnTo>
                    <a:lnTo>
                      <a:pt x="4" y="296"/>
                    </a:lnTo>
                    <a:lnTo>
                      <a:pt x="7" y="278"/>
                    </a:lnTo>
                    <a:lnTo>
                      <a:pt x="11" y="262"/>
                    </a:lnTo>
                    <a:lnTo>
                      <a:pt x="15" y="245"/>
                    </a:lnTo>
                    <a:lnTo>
                      <a:pt x="21" y="229"/>
                    </a:lnTo>
                    <a:lnTo>
                      <a:pt x="27" y="213"/>
                    </a:lnTo>
                    <a:lnTo>
                      <a:pt x="34" y="197"/>
                    </a:lnTo>
                    <a:lnTo>
                      <a:pt x="42" y="183"/>
                    </a:lnTo>
                    <a:lnTo>
                      <a:pt x="51" y="168"/>
                    </a:lnTo>
                    <a:lnTo>
                      <a:pt x="59" y="154"/>
                    </a:lnTo>
                    <a:lnTo>
                      <a:pt x="69" y="140"/>
                    </a:lnTo>
                    <a:lnTo>
                      <a:pt x="80" y="127"/>
                    </a:lnTo>
                    <a:lnTo>
                      <a:pt x="90" y="115"/>
                    </a:lnTo>
                    <a:lnTo>
                      <a:pt x="101" y="102"/>
                    </a:lnTo>
                    <a:lnTo>
                      <a:pt x="114" y="91"/>
                    </a:lnTo>
                    <a:lnTo>
                      <a:pt x="126" y="80"/>
                    </a:lnTo>
                    <a:lnTo>
                      <a:pt x="140" y="70"/>
                    </a:lnTo>
                    <a:lnTo>
                      <a:pt x="153" y="60"/>
                    </a:lnTo>
                    <a:lnTo>
                      <a:pt x="168" y="51"/>
                    </a:lnTo>
                    <a:lnTo>
                      <a:pt x="182" y="43"/>
                    </a:lnTo>
                    <a:lnTo>
                      <a:pt x="197" y="35"/>
                    </a:lnTo>
                    <a:lnTo>
                      <a:pt x="212" y="27"/>
                    </a:lnTo>
                    <a:lnTo>
                      <a:pt x="229" y="21"/>
                    </a:lnTo>
                    <a:lnTo>
                      <a:pt x="244" y="16"/>
                    </a:lnTo>
                    <a:lnTo>
                      <a:pt x="261" y="12"/>
                    </a:lnTo>
                    <a:lnTo>
                      <a:pt x="278" y="8"/>
                    </a:lnTo>
                    <a:lnTo>
                      <a:pt x="295" y="5"/>
                    </a:lnTo>
                    <a:lnTo>
                      <a:pt x="313" y="3"/>
                    </a:lnTo>
                    <a:lnTo>
                      <a:pt x="330" y="0"/>
                    </a:lnTo>
                    <a:lnTo>
                      <a:pt x="348" y="0"/>
                    </a:lnTo>
                    <a:lnTo>
                      <a:pt x="366" y="0"/>
                    </a:lnTo>
                    <a:lnTo>
                      <a:pt x="383" y="3"/>
                    </a:lnTo>
                    <a:lnTo>
                      <a:pt x="401" y="5"/>
                    </a:lnTo>
                    <a:lnTo>
                      <a:pt x="418" y="8"/>
                    </a:lnTo>
                    <a:lnTo>
                      <a:pt x="435" y="12"/>
                    </a:lnTo>
                    <a:lnTo>
                      <a:pt x="452" y="16"/>
                    </a:lnTo>
                    <a:lnTo>
                      <a:pt x="468" y="21"/>
                    </a:lnTo>
                    <a:lnTo>
                      <a:pt x="484" y="27"/>
                    </a:lnTo>
                    <a:lnTo>
                      <a:pt x="499" y="35"/>
                    </a:lnTo>
                    <a:lnTo>
                      <a:pt x="514" y="43"/>
                    </a:lnTo>
                    <a:lnTo>
                      <a:pt x="528" y="51"/>
                    </a:lnTo>
                    <a:lnTo>
                      <a:pt x="543" y="60"/>
                    </a:lnTo>
                    <a:lnTo>
                      <a:pt x="556" y="70"/>
                    </a:lnTo>
                    <a:lnTo>
                      <a:pt x="570" y="80"/>
                    </a:lnTo>
                    <a:lnTo>
                      <a:pt x="582" y="91"/>
                    </a:lnTo>
                    <a:lnTo>
                      <a:pt x="595" y="102"/>
                    </a:lnTo>
                    <a:lnTo>
                      <a:pt x="606" y="115"/>
                    </a:lnTo>
                    <a:lnTo>
                      <a:pt x="616" y="127"/>
                    </a:lnTo>
                    <a:lnTo>
                      <a:pt x="627" y="140"/>
                    </a:lnTo>
                    <a:lnTo>
                      <a:pt x="637" y="154"/>
                    </a:lnTo>
                    <a:lnTo>
                      <a:pt x="645" y="168"/>
                    </a:lnTo>
                    <a:lnTo>
                      <a:pt x="654" y="183"/>
                    </a:lnTo>
                    <a:lnTo>
                      <a:pt x="662" y="197"/>
                    </a:lnTo>
                    <a:lnTo>
                      <a:pt x="669" y="213"/>
                    </a:lnTo>
                    <a:lnTo>
                      <a:pt x="675" y="229"/>
                    </a:lnTo>
                    <a:lnTo>
                      <a:pt x="681" y="245"/>
                    </a:lnTo>
                    <a:lnTo>
                      <a:pt x="685" y="262"/>
                    </a:lnTo>
                    <a:lnTo>
                      <a:pt x="689" y="278"/>
                    </a:lnTo>
                    <a:lnTo>
                      <a:pt x="692" y="296"/>
                    </a:lnTo>
                    <a:lnTo>
                      <a:pt x="694" y="314"/>
                    </a:lnTo>
                    <a:lnTo>
                      <a:pt x="696" y="331"/>
                    </a:lnTo>
                    <a:lnTo>
                      <a:pt x="696" y="349"/>
                    </a:lnTo>
                    <a:lnTo>
                      <a:pt x="696" y="366"/>
                    </a:lnTo>
                    <a:lnTo>
                      <a:pt x="694" y="384"/>
                    </a:lnTo>
                    <a:lnTo>
                      <a:pt x="692" y="402"/>
                    </a:lnTo>
                    <a:lnTo>
                      <a:pt x="689" y="419"/>
                    </a:lnTo>
                    <a:lnTo>
                      <a:pt x="685" y="436"/>
                    </a:lnTo>
                    <a:lnTo>
                      <a:pt x="681" y="453"/>
                    </a:lnTo>
                    <a:lnTo>
                      <a:pt x="675" y="468"/>
                    </a:lnTo>
                    <a:lnTo>
                      <a:pt x="669" y="485"/>
                    </a:lnTo>
                    <a:lnTo>
                      <a:pt x="662" y="500"/>
                    </a:lnTo>
                    <a:lnTo>
                      <a:pt x="654" y="515"/>
                    </a:lnTo>
                    <a:lnTo>
                      <a:pt x="645" y="529"/>
                    </a:lnTo>
                    <a:lnTo>
                      <a:pt x="637" y="544"/>
                    </a:lnTo>
                    <a:lnTo>
                      <a:pt x="627" y="557"/>
                    </a:lnTo>
                    <a:lnTo>
                      <a:pt x="616" y="571"/>
                    </a:lnTo>
                    <a:lnTo>
                      <a:pt x="606" y="583"/>
                    </a:lnTo>
                    <a:lnTo>
                      <a:pt x="595" y="596"/>
                    </a:lnTo>
                    <a:lnTo>
                      <a:pt x="582" y="607"/>
                    </a:lnTo>
                    <a:lnTo>
                      <a:pt x="570" y="617"/>
                    </a:lnTo>
                    <a:lnTo>
                      <a:pt x="556" y="628"/>
                    </a:lnTo>
                    <a:lnTo>
                      <a:pt x="543" y="638"/>
                    </a:lnTo>
                    <a:lnTo>
                      <a:pt x="528" y="646"/>
                    </a:lnTo>
                    <a:lnTo>
                      <a:pt x="514" y="655"/>
                    </a:lnTo>
                    <a:lnTo>
                      <a:pt x="499" y="663"/>
                    </a:lnTo>
                    <a:lnTo>
                      <a:pt x="484" y="670"/>
                    </a:lnTo>
                    <a:lnTo>
                      <a:pt x="468" y="677"/>
                    </a:lnTo>
                    <a:lnTo>
                      <a:pt x="452" y="682"/>
                    </a:lnTo>
                    <a:lnTo>
                      <a:pt x="435" y="686"/>
                    </a:lnTo>
                    <a:lnTo>
                      <a:pt x="418" y="690"/>
                    </a:lnTo>
                    <a:lnTo>
                      <a:pt x="401" y="693"/>
                    </a:lnTo>
                    <a:lnTo>
                      <a:pt x="383" y="695"/>
                    </a:lnTo>
                    <a:lnTo>
                      <a:pt x="366" y="697"/>
                    </a:lnTo>
                    <a:lnTo>
                      <a:pt x="348" y="697"/>
                    </a:lnTo>
                    <a:lnTo>
                      <a:pt x="330" y="697"/>
                    </a:lnTo>
                    <a:lnTo>
                      <a:pt x="313" y="695"/>
                    </a:lnTo>
                    <a:lnTo>
                      <a:pt x="295" y="693"/>
                    </a:lnTo>
                    <a:lnTo>
                      <a:pt x="278" y="690"/>
                    </a:lnTo>
                    <a:lnTo>
                      <a:pt x="261" y="686"/>
                    </a:lnTo>
                    <a:lnTo>
                      <a:pt x="244" y="682"/>
                    </a:lnTo>
                    <a:lnTo>
                      <a:pt x="229" y="677"/>
                    </a:lnTo>
                    <a:lnTo>
                      <a:pt x="212" y="670"/>
                    </a:lnTo>
                    <a:lnTo>
                      <a:pt x="197" y="663"/>
                    </a:lnTo>
                    <a:lnTo>
                      <a:pt x="182" y="655"/>
                    </a:lnTo>
                    <a:lnTo>
                      <a:pt x="168" y="646"/>
                    </a:lnTo>
                    <a:lnTo>
                      <a:pt x="153" y="638"/>
                    </a:lnTo>
                    <a:lnTo>
                      <a:pt x="140" y="628"/>
                    </a:lnTo>
                    <a:lnTo>
                      <a:pt x="126" y="617"/>
                    </a:lnTo>
                    <a:lnTo>
                      <a:pt x="114" y="607"/>
                    </a:lnTo>
                    <a:lnTo>
                      <a:pt x="101" y="596"/>
                    </a:lnTo>
                    <a:lnTo>
                      <a:pt x="90" y="583"/>
                    </a:lnTo>
                    <a:lnTo>
                      <a:pt x="80" y="571"/>
                    </a:lnTo>
                    <a:lnTo>
                      <a:pt x="69" y="557"/>
                    </a:lnTo>
                    <a:lnTo>
                      <a:pt x="59" y="544"/>
                    </a:lnTo>
                    <a:lnTo>
                      <a:pt x="51" y="529"/>
                    </a:lnTo>
                    <a:lnTo>
                      <a:pt x="42" y="515"/>
                    </a:lnTo>
                    <a:lnTo>
                      <a:pt x="34" y="500"/>
                    </a:lnTo>
                    <a:lnTo>
                      <a:pt x="27" y="485"/>
                    </a:lnTo>
                    <a:lnTo>
                      <a:pt x="21" y="468"/>
                    </a:lnTo>
                    <a:lnTo>
                      <a:pt x="15" y="453"/>
                    </a:lnTo>
                    <a:lnTo>
                      <a:pt x="11" y="436"/>
                    </a:lnTo>
                    <a:lnTo>
                      <a:pt x="7" y="419"/>
                    </a:lnTo>
                    <a:lnTo>
                      <a:pt x="4" y="402"/>
                    </a:lnTo>
                    <a:lnTo>
                      <a:pt x="2" y="384"/>
                    </a:lnTo>
                    <a:lnTo>
                      <a:pt x="1" y="366"/>
                    </a:lnTo>
                    <a:lnTo>
                      <a:pt x="0" y="3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26" name="淘宝店chenying0907 19"/>
              <p:cNvSpPr/>
              <p:nvPr/>
            </p:nvSpPr>
            <p:spPr bwMode="auto">
              <a:xfrm>
                <a:off x="4571297" y="1499245"/>
                <a:ext cx="69850" cy="69850"/>
              </a:xfrm>
              <a:custGeom>
                <a:avLst/>
                <a:gdLst>
                  <a:gd name="T0" fmla="*/ 1 w 348"/>
                  <a:gd name="T1" fmla="*/ 156 h 348"/>
                  <a:gd name="T2" fmla="*/ 8 w 348"/>
                  <a:gd name="T3" fmla="*/ 122 h 348"/>
                  <a:gd name="T4" fmla="*/ 21 w 348"/>
                  <a:gd name="T5" fmla="*/ 91 h 348"/>
                  <a:gd name="T6" fmla="*/ 39 w 348"/>
                  <a:gd name="T7" fmla="*/ 63 h 348"/>
                  <a:gd name="T8" fmla="*/ 63 w 348"/>
                  <a:gd name="T9" fmla="*/ 39 h 348"/>
                  <a:gd name="T10" fmla="*/ 91 w 348"/>
                  <a:gd name="T11" fmla="*/ 20 h 348"/>
                  <a:gd name="T12" fmla="*/ 122 w 348"/>
                  <a:gd name="T13" fmla="*/ 8 h 348"/>
                  <a:gd name="T14" fmla="*/ 156 w 348"/>
                  <a:gd name="T15" fmla="*/ 1 h 348"/>
                  <a:gd name="T16" fmla="*/ 192 w 348"/>
                  <a:gd name="T17" fmla="*/ 1 h 348"/>
                  <a:gd name="T18" fmla="*/ 226 w 348"/>
                  <a:gd name="T19" fmla="*/ 8 h 348"/>
                  <a:gd name="T20" fmla="*/ 257 w 348"/>
                  <a:gd name="T21" fmla="*/ 20 h 348"/>
                  <a:gd name="T22" fmla="*/ 285 w 348"/>
                  <a:gd name="T23" fmla="*/ 39 h 348"/>
                  <a:gd name="T24" fmla="*/ 309 w 348"/>
                  <a:gd name="T25" fmla="*/ 63 h 348"/>
                  <a:gd name="T26" fmla="*/ 327 w 348"/>
                  <a:gd name="T27" fmla="*/ 91 h 348"/>
                  <a:gd name="T28" fmla="*/ 340 w 348"/>
                  <a:gd name="T29" fmla="*/ 122 h 348"/>
                  <a:gd name="T30" fmla="*/ 347 w 348"/>
                  <a:gd name="T31" fmla="*/ 156 h 348"/>
                  <a:gd name="T32" fmla="*/ 347 w 348"/>
                  <a:gd name="T33" fmla="*/ 191 h 348"/>
                  <a:gd name="T34" fmla="*/ 340 w 348"/>
                  <a:gd name="T35" fmla="*/ 226 h 348"/>
                  <a:gd name="T36" fmla="*/ 327 w 348"/>
                  <a:gd name="T37" fmla="*/ 257 h 348"/>
                  <a:gd name="T38" fmla="*/ 309 w 348"/>
                  <a:gd name="T39" fmla="*/ 285 h 348"/>
                  <a:gd name="T40" fmla="*/ 285 w 348"/>
                  <a:gd name="T41" fmla="*/ 309 h 348"/>
                  <a:gd name="T42" fmla="*/ 257 w 348"/>
                  <a:gd name="T43" fmla="*/ 327 h 348"/>
                  <a:gd name="T44" fmla="*/ 226 w 348"/>
                  <a:gd name="T45" fmla="*/ 340 h 348"/>
                  <a:gd name="T46" fmla="*/ 192 w 348"/>
                  <a:gd name="T47" fmla="*/ 347 h 348"/>
                  <a:gd name="T48" fmla="*/ 156 w 348"/>
                  <a:gd name="T49" fmla="*/ 347 h 348"/>
                  <a:gd name="T50" fmla="*/ 122 w 348"/>
                  <a:gd name="T51" fmla="*/ 340 h 348"/>
                  <a:gd name="T52" fmla="*/ 91 w 348"/>
                  <a:gd name="T53" fmla="*/ 327 h 348"/>
                  <a:gd name="T54" fmla="*/ 63 w 348"/>
                  <a:gd name="T55" fmla="*/ 309 h 348"/>
                  <a:gd name="T56" fmla="*/ 39 w 348"/>
                  <a:gd name="T57" fmla="*/ 285 h 348"/>
                  <a:gd name="T58" fmla="*/ 21 w 348"/>
                  <a:gd name="T59" fmla="*/ 257 h 348"/>
                  <a:gd name="T60" fmla="*/ 8 w 348"/>
                  <a:gd name="T61" fmla="*/ 226 h 348"/>
                  <a:gd name="T62" fmla="*/ 1 w 348"/>
                  <a:gd name="T63" fmla="*/ 191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0" y="174"/>
                    </a:moveTo>
                    <a:lnTo>
                      <a:pt x="1" y="156"/>
                    </a:lnTo>
                    <a:lnTo>
                      <a:pt x="3" y="139"/>
                    </a:lnTo>
                    <a:lnTo>
                      <a:pt x="8" y="122"/>
                    </a:lnTo>
                    <a:lnTo>
                      <a:pt x="13" y="106"/>
                    </a:lnTo>
                    <a:lnTo>
                      <a:pt x="21" y="91"/>
                    </a:lnTo>
                    <a:lnTo>
                      <a:pt x="30" y="76"/>
                    </a:lnTo>
                    <a:lnTo>
                      <a:pt x="39" y="63"/>
                    </a:lnTo>
                    <a:lnTo>
                      <a:pt x="51" y="50"/>
                    </a:lnTo>
                    <a:lnTo>
                      <a:pt x="63" y="39"/>
                    </a:lnTo>
                    <a:lnTo>
                      <a:pt x="77" y="30"/>
                    </a:lnTo>
                    <a:lnTo>
                      <a:pt x="91" y="20"/>
                    </a:lnTo>
                    <a:lnTo>
                      <a:pt x="107" y="13"/>
                    </a:lnTo>
                    <a:lnTo>
                      <a:pt x="122" y="8"/>
                    </a:lnTo>
                    <a:lnTo>
                      <a:pt x="139" y="3"/>
                    </a:lnTo>
                    <a:lnTo>
                      <a:pt x="156" y="1"/>
                    </a:lnTo>
                    <a:lnTo>
                      <a:pt x="174" y="0"/>
                    </a:lnTo>
                    <a:lnTo>
                      <a:pt x="192" y="1"/>
                    </a:lnTo>
                    <a:lnTo>
                      <a:pt x="209" y="3"/>
                    </a:lnTo>
                    <a:lnTo>
                      <a:pt x="226" y="8"/>
                    </a:lnTo>
                    <a:lnTo>
                      <a:pt x="241" y="13"/>
                    </a:lnTo>
                    <a:lnTo>
                      <a:pt x="257" y="20"/>
                    </a:lnTo>
                    <a:lnTo>
                      <a:pt x="271" y="30"/>
                    </a:lnTo>
                    <a:lnTo>
                      <a:pt x="285" y="39"/>
                    </a:lnTo>
                    <a:lnTo>
                      <a:pt x="297" y="50"/>
                    </a:lnTo>
                    <a:lnTo>
                      <a:pt x="309" y="63"/>
                    </a:lnTo>
                    <a:lnTo>
                      <a:pt x="318" y="76"/>
                    </a:lnTo>
                    <a:lnTo>
                      <a:pt x="327" y="91"/>
                    </a:lnTo>
                    <a:lnTo>
                      <a:pt x="335" y="106"/>
                    </a:lnTo>
                    <a:lnTo>
                      <a:pt x="340" y="122"/>
                    </a:lnTo>
                    <a:lnTo>
                      <a:pt x="345" y="139"/>
                    </a:lnTo>
                    <a:lnTo>
                      <a:pt x="347" y="156"/>
                    </a:lnTo>
                    <a:lnTo>
                      <a:pt x="348" y="174"/>
                    </a:lnTo>
                    <a:lnTo>
                      <a:pt x="347" y="191"/>
                    </a:lnTo>
                    <a:lnTo>
                      <a:pt x="345" y="209"/>
                    </a:lnTo>
                    <a:lnTo>
                      <a:pt x="340" y="226"/>
                    </a:lnTo>
                    <a:lnTo>
                      <a:pt x="335" y="241"/>
                    </a:lnTo>
                    <a:lnTo>
                      <a:pt x="327" y="257"/>
                    </a:lnTo>
                    <a:lnTo>
                      <a:pt x="318" y="271"/>
                    </a:lnTo>
                    <a:lnTo>
                      <a:pt x="309" y="285"/>
                    </a:lnTo>
                    <a:lnTo>
                      <a:pt x="297" y="297"/>
                    </a:lnTo>
                    <a:lnTo>
                      <a:pt x="285" y="309"/>
                    </a:lnTo>
                    <a:lnTo>
                      <a:pt x="271" y="318"/>
                    </a:lnTo>
                    <a:lnTo>
                      <a:pt x="257" y="327"/>
                    </a:lnTo>
                    <a:lnTo>
                      <a:pt x="241" y="335"/>
                    </a:lnTo>
                    <a:lnTo>
                      <a:pt x="226" y="340"/>
                    </a:lnTo>
                    <a:lnTo>
                      <a:pt x="209" y="345"/>
                    </a:lnTo>
                    <a:lnTo>
                      <a:pt x="192" y="347"/>
                    </a:lnTo>
                    <a:lnTo>
                      <a:pt x="174" y="348"/>
                    </a:lnTo>
                    <a:lnTo>
                      <a:pt x="156" y="347"/>
                    </a:lnTo>
                    <a:lnTo>
                      <a:pt x="139" y="345"/>
                    </a:lnTo>
                    <a:lnTo>
                      <a:pt x="122" y="340"/>
                    </a:lnTo>
                    <a:lnTo>
                      <a:pt x="107" y="335"/>
                    </a:lnTo>
                    <a:lnTo>
                      <a:pt x="91" y="327"/>
                    </a:lnTo>
                    <a:lnTo>
                      <a:pt x="77" y="318"/>
                    </a:lnTo>
                    <a:lnTo>
                      <a:pt x="63" y="309"/>
                    </a:lnTo>
                    <a:lnTo>
                      <a:pt x="51" y="297"/>
                    </a:lnTo>
                    <a:lnTo>
                      <a:pt x="39" y="285"/>
                    </a:lnTo>
                    <a:lnTo>
                      <a:pt x="30" y="271"/>
                    </a:lnTo>
                    <a:lnTo>
                      <a:pt x="21" y="257"/>
                    </a:lnTo>
                    <a:lnTo>
                      <a:pt x="13" y="241"/>
                    </a:lnTo>
                    <a:lnTo>
                      <a:pt x="8" y="226"/>
                    </a:lnTo>
                    <a:lnTo>
                      <a:pt x="3" y="209"/>
                    </a:lnTo>
                    <a:lnTo>
                      <a:pt x="1" y="191"/>
                    </a:lnTo>
                    <a:lnTo>
                      <a:pt x="0" y="174"/>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grpSp>
        <p:grpSp>
          <p:nvGrpSpPr>
            <p:cNvPr id="11" name="淘宝店chenying0907 1"/>
            <p:cNvGrpSpPr/>
            <p:nvPr/>
          </p:nvGrpSpPr>
          <p:grpSpPr>
            <a:xfrm>
              <a:off x="6323608" y="3446644"/>
              <a:ext cx="365125" cy="696913"/>
              <a:chOff x="4841172" y="3070870"/>
              <a:chExt cx="365125" cy="696913"/>
            </a:xfrm>
            <a:grpFill/>
          </p:grpSpPr>
          <p:sp>
            <p:nvSpPr>
              <p:cNvPr id="21" name="淘宝店chenying0907 8"/>
              <p:cNvSpPr/>
              <p:nvPr/>
            </p:nvSpPr>
            <p:spPr bwMode="auto">
              <a:xfrm>
                <a:off x="4841172" y="3070870"/>
                <a:ext cx="365125" cy="696913"/>
              </a:xfrm>
              <a:custGeom>
                <a:avLst/>
                <a:gdLst>
                  <a:gd name="T0" fmla="*/ 1048 w 1836"/>
                  <a:gd name="T1" fmla="*/ 2042 h 3513"/>
                  <a:gd name="T2" fmla="*/ 1072 w 1836"/>
                  <a:gd name="T3" fmla="*/ 1817 h 3513"/>
                  <a:gd name="T4" fmla="*/ 1104 w 1836"/>
                  <a:gd name="T5" fmla="*/ 1602 h 3513"/>
                  <a:gd name="T6" fmla="*/ 1146 w 1836"/>
                  <a:gd name="T7" fmla="*/ 1416 h 3513"/>
                  <a:gd name="T8" fmla="*/ 1231 w 1836"/>
                  <a:gd name="T9" fmla="*/ 1185 h 3513"/>
                  <a:gd name="T10" fmla="*/ 1356 w 1836"/>
                  <a:gd name="T11" fmla="*/ 935 h 3513"/>
                  <a:gd name="T12" fmla="*/ 1529 w 1836"/>
                  <a:gd name="T13" fmla="*/ 665 h 3513"/>
                  <a:gd name="T14" fmla="*/ 1766 w 1836"/>
                  <a:gd name="T15" fmla="*/ 352 h 3513"/>
                  <a:gd name="T16" fmla="*/ 1758 w 1836"/>
                  <a:gd name="T17" fmla="*/ 228 h 3513"/>
                  <a:gd name="T18" fmla="*/ 1663 w 1836"/>
                  <a:gd name="T19" fmla="*/ 170 h 3513"/>
                  <a:gd name="T20" fmla="*/ 1576 w 1836"/>
                  <a:gd name="T21" fmla="*/ 101 h 3513"/>
                  <a:gd name="T22" fmla="*/ 1497 w 1836"/>
                  <a:gd name="T23" fmla="*/ 21 h 3513"/>
                  <a:gd name="T24" fmla="*/ 1287 w 1836"/>
                  <a:gd name="T25" fmla="*/ 246 h 3513"/>
                  <a:gd name="T26" fmla="*/ 1074 w 1836"/>
                  <a:gd name="T27" fmla="*/ 550 h 3513"/>
                  <a:gd name="T28" fmla="*/ 962 w 1836"/>
                  <a:gd name="T29" fmla="*/ 734 h 3513"/>
                  <a:gd name="T30" fmla="*/ 884 w 1836"/>
                  <a:gd name="T31" fmla="*/ 883 h 3513"/>
                  <a:gd name="T32" fmla="*/ 815 w 1836"/>
                  <a:gd name="T33" fmla="*/ 1035 h 3513"/>
                  <a:gd name="T34" fmla="*/ 753 w 1836"/>
                  <a:gd name="T35" fmla="*/ 1193 h 3513"/>
                  <a:gd name="T36" fmla="*/ 697 w 1836"/>
                  <a:gd name="T37" fmla="*/ 1381 h 3513"/>
                  <a:gd name="T38" fmla="*/ 655 w 1836"/>
                  <a:gd name="T39" fmla="*/ 1602 h 3513"/>
                  <a:gd name="T40" fmla="*/ 624 w 1836"/>
                  <a:gd name="T41" fmla="*/ 1837 h 3513"/>
                  <a:gd name="T42" fmla="*/ 601 w 1836"/>
                  <a:gd name="T43" fmla="*/ 2071 h 3513"/>
                  <a:gd name="T44" fmla="*/ 504 w 1836"/>
                  <a:gd name="T45" fmla="*/ 2148 h 3513"/>
                  <a:gd name="T46" fmla="*/ 388 w 1836"/>
                  <a:gd name="T47" fmla="*/ 2192 h 3513"/>
                  <a:gd name="T48" fmla="*/ 284 w 1836"/>
                  <a:gd name="T49" fmla="*/ 2257 h 3513"/>
                  <a:gd name="T50" fmla="*/ 193 w 1836"/>
                  <a:gd name="T51" fmla="*/ 2336 h 3513"/>
                  <a:gd name="T52" fmla="*/ 116 w 1836"/>
                  <a:gd name="T53" fmla="*/ 2432 h 3513"/>
                  <a:gd name="T54" fmla="*/ 58 w 1836"/>
                  <a:gd name="T55" fmla="*/ 2540 h 3513"/>
                  <a:gd name="T56" fmla="*/ 19 w 1836"/>
                  <a:gd name="T57" fmla="*/ 2658 h 3513"/>
                  <a:gd name="T58" fmla="*/ 1 w 1836"/>
                  <a:gd name="T59" fmla="*/ 2783 h 3513"/>
                  <a:gd name="T60" fmla="*/ 9 w 1836"/>
                  <a:gd name="T61" fmla="*/ 2922 h 3513"/>
                  <a:gd name="T62" fmla="*/ 43 w 1836"/>
                  <a:gd name="T63" fmla="*/ 3056 h 3513"/>
                  <a:gd name="T64" fmla="*/ 102 w 1836"/>
                  <a:gd name="T65" fmla="*/ 3177 h 3513"/>
                  <a:gd name="T66" fmla="*/ 182 w 1836"/>
                  <a:gd name="T67" fmla="*/ 3285 h 3513"/>
                  <a:gd name="T68" fmla="*/ 280 w 1836"/>
                  <a:gd name="T69" fmla="*/ 3374 h 3513"/>
                  <a:gd name="T70" fmla="*/ 395 w 1836"/>
                  <a:gd name="T71" fmla="*/ 3445 h 3513"/>
                  <a:gd name="T72" fmla="*/ 522 w 1836"/>
                  <a:gd name="T73" fmla="*/ 3492 h 3513"/>
                  <a:gd name="T74" fmla="*/ 661 w 1836"/>
                  <a:gd name="T75" fmla="*/ 3512 h 3513"/>
                  <a:gd name="T76" fmla="*/ 803 w 1836"/>
                  <a:gd name="T77" fmla="*/ 3505 h 3513"/>
                  <a:gd name="T78" fmla="*/ 936 w 1836"/>
                  <a:gd name="T79" fmla="*/ 3471 h 3513"/>
                  <a:gd name="T80" fmla="*/ 1058 w 1836"/>
                  <a:gd name="T81" fmla="*/ 3413 h 3513"/>
                  <a:gd name="T82" fmla="*/ 1165 w 1836"/>
                  <a:gd name="T83" fmla="*/ 3332 h 3513"/>
                  <a:gd name="T84" fmla="*/ 1255 w 1836"/>
                  <a:gd name="T85" fmla="*/ 3233 h 3513"/>
                  <a:gd name="T86" fmla="*/ 1324 w 1836"/>
                  <a:gd name="T87" fmla="*/ 3118 h 3513"/>
                  <a:gd name="T88" fmla="*/ 1371 w 1836"/>
                  <a:gd name="T89" fmla="*/ 2991 h 3513"/>
                  <a:gd name="T90" fmla="*/ 1392 w 1836"/>
                  <a:gd name="T91" fmla="*/ 2853 h 3513"/>
                  <a:gd name="T92" fmla="*/ 1390 w 1836"/>
                  <a:gd name="T93" fmla="*/ 2744 h 3513"/>
                  <a:gd name="T94" fmla="*/ 1373 w 1836"/>
                  <a:gd name="T95" fmla="*/ 2650 h 3513"/>
                  <a:gd name="T96" fmla="*/ 1345 w 1836"/>
                  <a:gd name="T97" fmla="*/ 2560 h 3513"/>
                  <a:gd name="T98" fmla="*/ 1305 w 1836"/>
                  <a:gd name="T99" fmla="*/ 2477 h 3513"/>
                  <a:gd name="T100" fmla="*/ 1255 w 1836"/>
                  <a:gd name="T101" fmla="*/ 2401 h 3513"/>
                  <a:gd name="T102" fmla="*/ 1196 w 1836"/>
                  <a:gd name="T103" fmla="*/ 2331 h 3513"/>
                  <a:gd name="T104" fmla="*/ 1128 w 1836"/>
                  <a:gd name="T105" fmla="*/ 2270 h 3513"/>
                  <a:gd name="T106" fmla="*/ 1053 w 1836"/>
                  <a:gd name="T107" fmla="*/ 2218 h 3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836" h="3513">
                    <a:moveTo>
                      <a:pt x="1033" y="2207"/>
                    </a:moveTo>
                    <a:lnTo>
                      <a:pt x="1037" y="2153"/>
                    </a:lnTo>
                    <a:lnTo>
                      <a:pt x="1042" y="2098"/>
                    </a:lnTo>
                    <a:lnTo>
                      <a:pt x="1048" y="2042"/>
                    </a:lnTo>
                    <a:lnTo>
                      <a:pt x="1053" y="1986"/>
                    </a:lnTo>
                    <a:lnTo>
                      <a:pt x="1059" y="1929"/>
                    </a:lnTo>
                    <a:lnTo>
                      <a:pt x="1065" y="1873"/>
                    </a:lnTo>
                    <a:lnTo>
                      <a:pt x="1072" y="1817"/>
                    </a:lnTo>
                    <a:lnTo>
                      <a:pt x="1079" y="1761"/>
                    </a:lnTo>
                    <a:lnTo>
                      <a:pt x="1086" y="1707"/>
                    </a:lnTo>
                    <a:lnTo>
                      <a:pt x="1094" y="1654"/>
                    </a:lnTo>
                    <a:lnTo>
                      <a:pt x="1104" y="1602"/>
                    </a:lnTo>
                    <a:lnTo>
                      <a:pt x="1113" y="1551"/>
                    </a:lnTo>
                    <a:lnTo>
                      <a:pt x="1123" y="1504"/>
                    </a:lnTo>
                    <a:lnTo>
                      <a:pt x="1134" y="1458"/>
                    </a:lnTo>
                    <a:lnTo>
                      <a:pt x="1146" y="1416"/>
                    </a:lnTo>
                    <a:lnTo>
                      <a:pt x="1159" y="1375"/>
                    </a:lnTo>
                    <a:lnTo>
                      <a:pt x="1181" y="1311"/>
                    </a:lnTo>
                    <a:lnTo>
                      <a:pt x="1205" y="1248"/>
                    </a:lnTo>
                    <a:lnTo>
                      <a:pt x="1231" y="1185"/>
                    </a:lnTo>
                    <a:lnTo>
                      <a:pt x="1259" y="1123"/>
                    </a:lnTo>
                    <a:lnTo>
                      <a:pt x="1289" y="1061"/>
                    </a:lnTo>
                    <a:lnTo>
                      <a:pt x="1321" y="999"/>
                    </a:lnTo>
                    <a:lnTo>
                      <a:pt x="1356" y="935"/>
                    </a:lnTo>
                    <a:lnTo>
                      <a:pt x="1395" y="870"/>
                    </a:lnTo>
                    <a:lnTo>
                      <a:pt x="1436" y="804"/>
                    </a:lnTo>
                    <a:lnTo>
                      <a:pt x="1482" y="735"/>
                    </a:lnTo>
                    <a:lnTo>
                      <a:pt x="1529" y="665"/>
                    </a:lnTo>
                    <a:lnTo>
                      <a:pt x="1582" y="591"/>
                    </a:lnTo>
                    <a:lnTo>
                      <a:pt x="1639" y="515"/>
                    </a:lnTo>
                    <a:lnTo>
                      <a:pt x="1699" y="436"/>
                    </a:lnTo>
                    <a:lnTo>
                      <a:pt x="1766" y="352"/>
                    </a:lnTo>
                    <a:lnTo>
                      <a:pt x="1836" y="263"/>
                    </a:lnTo>
                    <a:lnTo>
                      <a:pt x="1809" y="253"/>
                    </a:lnTo>
                    <a:lnTo>
                      <a:pt x="1784" y="241"/>
                    </a:lnTo>
                    <a:lnTo>
                      <a:pt x="1758" y="228"/>
                    </a:lnTo>
                    <a:lnTo>
                      <a:pt x="1735" y="215"/>
                    </a:lnTo>
                    <a:lnTo>
                      <a:pt x="1710" y="200"/>
                    </a:lnTo>
                    <a:lnTo>
                      <a:pt x="1686" y="186"/>
                    </a:lnTo>
                    <a:lnTo>
                      <a:pt x="1663" y="170"/>
                    </a:lnTo>
                    <a:lnTo>
                      <a:pt x="1640" y="154"/>
                    </a:lnTo>
                    <a:lnTo>
                      <a:pt x="1619" y="137"/>
                    </a:lnTo>
                    <a:lnTo>
                      <a:pt x="1597" y="119"/>
                    </a:lnTo>
                    <a:lnTo>
                      <a:pt x="1576" y="101"/>
                    </a:lnTo>
                    <a:lnTo>
                      <a:pt x="1555" y="82"/>
                    </a:lnTo>
                    <a:lnTo>
                      <a:pt x="1536" y="62"/>
                    </a:lnTo>
                    <a:lnTo>
                      <a:pt x="1516" y="42"/>
                    </a:lnTo>
                    <a:lnTo>
                      <a:pt x="1497" y="21"/>
                    </a:lnTo>
                    <a:lnTo>
                      <a:pt x="1480" y="0"/>
                    </a:lnTo>
                    <a:lnTo>
                      <a:pt x="1412" y="84"/>
                    </a:lnTo>
                    <a:lnTo>
                      <a:pt x="1348" y="166"/>
                    </a:lnTo>
                    <a:lnTo>
                      <a:pt x="1287" y="246"/>
                    </a:lnTo>
                    <a:lnTo>
                      <a:pt x="1229" y="324"/>
                    </a:lnTo>
                    <a:lnTo>
                      <a:pt x="1174" y="400"/>
                    </a:lnTo>
                    <a:lnTo>
                      <a:pt x="1122" y="475"/>
                    </a:lnTo>
                    <a:lnTo>
                      <a:pt x="1074" y="550"/>
                    </a:lnTo>
                    <a:lnTo>
                      <a:pt x="1027" y="624"/>
                    </a:lnTo>
                    <a:lnTo>
                      <a:pt x="1004" y="661"/>
                    </a:lnTo>
                    <a:lnTo>
                      <a:pt x="982" y="698"/>
                    </a:lnTo>
                    <a:lnTo>
                      <a:pt x="962" y="734"/>
                    </a:lnTo>
                    <a:lnTo>
                      <a:pt x="941" y="772"/>
                    </a:lnTo>
                    <a:lnTo>
                      <a:pt x="921" y="809"/>
                    </a:lnTo>
                    <a:lnTo>
                      <a:pt x="903" y="845"/>
                    </a:lnTo>
                    <a:lnTo>
                      <a:pt x="884" y="883"/>
                    </a:lnTo>
                    <a:lnTo>
                      <a:pt x="865" y="921"/>
                    </a:lnTo>
                    <a:lnTo>
                      <a:pt x="848" y="958"/>
                    </a:lnTo>
                    <a:lnTo>
                      <a:pt x="831" y="997"/>
                    </a:lnTo>
                    <a:lnTo>
                      <a:pt x="815" y="1035"/>
                    </a:lnTo>
                    <a:lnTo>
                      <a:pt x="798" y="1073"/>
                    </a:lnTo>
                    <a:lnTo>
                      <a:pt x="783" y="1113"/>
                    </a:lnTo>
                    <a:lnTo>
                      <a:pt x="768" y="1152"/>
                    </a:lnTo>
                    <a:lnTo>
                      <a:pt x="753" y="1193"/>
                    </a:lnTo>
                    <a:lnTo>
                      <a:pt x="740" y="1233"/>
                    </a:lnTo>
                    <a:lnTo>
                      <a:pt x="724" y="1281"/>
                    </a:lnTo>
                    <a:lnTo>
                      <a:pt x="711" y="1329"/>
                    </a:lnTo>
                    <a:lnTo>
                      <a:pt x="697" y="1381"/>
                    </a:lnTo>
                    <a:lnTo>
                      <a:pt x="686" y="1434"/>
                    </a:lnTo>
                    <a:lnTo>
                      <a:pt x="675" y="1488"/>
                    </a:lnTo>
                    <a:lnTo>
                      <a:pt x="664" y="1544"/>
                    </a:lnTo>
                    <a:lnTo>
                      <a:pt x="655" y="1602"/>
                    </a:lnTo>
                    <a:lnTo>
                      <a:pt x="647" y="1659"/>
                    </a:lnTo>
                    <a:lnTo>
                      <a:pt x="638" y="1718"/>
                    </a:lnTo>
                    <a:lnTo>
                      <a:pt x="631" y="1777"/>
                    </a:lnTo>
                    <a:lnTo>
                      <a:pt x="624" y="1837"/>
                    </a:lnTo>
                    <a:lnTo>
                      <a:pt x="618" y="1896"/>
                    </a:lnTo>
                    <a:lnTo>
                      <a:pt x="611" y="1955"/>
                    </a:lnTo>
                    <a:lnTo>
                      <a:pt x="606" y="2013"/>
                    </a:lnTo>
                    <a:lnTo>
                      <a:pt x="601" y="2071"/>
                    </a:lnTo>
                    <a:lnTo>
                      <a:pt x="596" y="2128"/>
                    </a:lnTo>
                    <a:lnTo>
                      <a:pt x="565" y="2133"/>
                    </a:lnTo>
                    <a:lnTo>
                      <a:pt x="534" y="2139"/>
                    </a:lnTo>
                    <a:lnTo>
                      <a:pt x="504" y="2148"/>
                    </a:lnTo>
                    <a:lnTo>
                      <a:pt x="474" y="2157"/>
                    </a:lnTo>
                    <a:lnTo>
                      <a:pt x="445" y="2167"/>
                    </a:lnTo>
                    <a:lnTo>
                      <a:pt x="416" y="2180"/>
                    </a:lnTo>
                    <a:lnTo>
                      <a:pt x="388" y="2192"/>
                    </a:lnTo>
                    <a:lnTo>
                      <a:pt x="361" y="2207"/>
                    </a:lnTo>
                    <a:lnTo>
                      <a:pt x="335" y="2222"/>
                    </a:lnTo>
                    <a:lnTo>
                      <a:pt x="309" y="2239"/>
                    </a:lnTo>
                    <a:lnTo>
                      <a:pt x="284" y="2257"/>
                    </a:lnTo>
                    <a:lnTo>
                      <a:pt x="259" y="2275"/>
                    </a:lnTo>
                    <a:lnTo>
                      <a:pt x="236" y="2295"/>
                    </a:lnTo>
                    <a:lnTo>
                      <a:pt x="214" y="2315"/>
                    </a:lnTo>
                    <a:lnTo>
                      <a:pt x="193" y="2336"/>
                    </a:lnTo>
                    <a:lnTo>
                      <a:pt x="172" y="2359"/>
                    </a:lnTo>
                    <a:lnTo>
                      <a:pt x="153" y="2382"/>
                    </a:lnTo>
                    <a:lnTo>
                      <a:pt x="134" y="2407"/>
                    </a:lnTo>
                    <a:lnTo>
                      <a:pt x="116" y="2432"/>
                    </a:lnTo>
                    <a:lnTo>
                      <a:pt x="101" y="2458"/>
                    </a:lnTo>
                    <a:lnTo>
                      <a:pt x="85" y="2484"/>
                    </a:lnTo>
                    <a:lnTo>
                      <a:pt x="71" y="2512"/>
                    </a:lnTo>
                    <a:lnTo>
                      <a:pt x="58" y="2540"/>
                    </a:lnTo>
                    <a:lnTo>
                      <a:pt x="46" y="2568"/>
                    </a:lnTo>
                    <a:lnTo>
                      <a:pt x="35" y="2597"/>
                    </a:lnTo>
                    <a:lnTo>
                      <a:pt x="27" y="2627"/>
                    </a:lnTo>
                    <a:lnTo>
                      <a:pt x="19" y="2658"/>
                    </a:lnTo>
                    <a:lnTo>
                      <a:pt x="13" y="2688"/>
                    </a:lnTo>
                    <a:lnTo>
                      <a:pt x="7" y="2720"/>
                    </a:lnTo>
                    <a:lnTo>
                      <a:pt x="3" y="2751"/>
                    </a:lnTo>
                    <a:lnTo>
                      <a:pt x="1" y="2783"/>
                    </a:lnTo>
                    <a:lnTo>
                      <a:pt x="0" y="2817"/>
                    </a:lnTo>
                    <a:lnTo>
                      <a:pt x="1" y="2853"/>
                    </a:lnTo>
                    <a:lnTo>
                      <a:pt x="4" y="2888"/>
                    </a:lnTo>
                    <a:lnTo>
                      <a:pt x="9" y="2922"/>
                    </a:lnTo>
                    <a:lnTo>
                      <a:pt x="15" y="2957"/>
                    </a:lnTo>
                    <a:lnTo>
                      <a:pt x="23" y="2991"/>
                    </a:lnTo>
                    <a:lnTo>
                      <a:pt x="32" y="3024"/>
                    </a:lnTo>
                    <a:lnTo>
                      <a:pt x="43" y="3056"/>
                    </a:lnTo>
                    <a:lnTo>
                      <a:pt x="55" y="3088"/>
                    </a:lnTo>
                    <a:lnTo>
                      <a:pt x="70" y="3118"/>
                    </a:lnTo>
                    <a:lnTo>
                      <a:pt x="84" y="3148"/>
                    </a:lnTo>
                    <a:lnTo>
                      <a:pt x="102" y="3177"/>
                    </a:lnTo>
                    <a:lnTo>
                      <a:pt x="119" y="3206"/>
                    </a:lnTo>
                    <a:lnTo>
                      <a:pt x="139" y="3233"/>
                    </a:lnTo>
                    <a:lnTo>
                      <a:pt x="160" y="3259"/>
                    </a:lnTo>
                    <a:lnTo>
                      <a:pt x="182" y="3285"/>
                    </a:lnTo>
                    <a:lnTo>
                      <a:pt x="204" y="3309"/>
                    </a:lnTo>
                    <a:lnTo>
                      <a:pt x="229" y="3332"/>
                    </a:lnTo>
                    <a:lnTo>
                      <a:pt x="254" y="3354"/>
                    </a:lnTo>
                    <a:lnTo>
                      <a:pt x="280" y="3374"/>
                    </a:lnTo>
                    <a:lnTo>
                      <a:pt x="308" y="3394"/>
                    </a:lnTo>
                    <a:lnTo>
                      <a:pt x="336" y="3413"/>
                    </a:lnTo>
                    <a:lnTo>
                      <a:pt x="365" y="3429"/>
                    </a:lnTo>
                    <a:lnTo>
                      <a:pt x="395" y="3445"/>
                    </a:lnTo>
                    <a:lnTo>
                      <a:pt x="426" y="3458"/>
                    </a:lnTo>
                    <a:lnTo>
                      <a:pt x="457" y="3471"/>
                    </a:lnTo>
                    <a:lnTo>
                      <a:pt x="489" y="3482"/>
                    </a:lnTo>
                    <a:lnTo>
                      <a:pt x="522" y="3492"/>
                    </a:lnTo>
                    <a:lnTo>
                      <a:pt x="557" y="3499"/>
                    </a:lnTo>
                    <a:lnTo>
                      <a:pt x="591" y="3505"/>
                    </a:lnTo>
                    <a:lnTo>
                      <a:pt x="626" y="3509"/>
                    </a:lnTo>
                    <a:lnTo>
                      <a:pt x="661" y="3512"/>
                    </a:lnTo>
                    <a:lnTo>
                      <a:pt x="696" y="3513"/>
                    </a:lnTo>
                    <a:lnTo>
                      <a:pt x="733" y="3512"/>
                    </a:lnTo>
                    <a:lnTo>
                      <a:pt x="768" y="3509"/>
                    </a:lnTo>
                    <a:lnTo>
                      <a:pt x="803" y="3505"/>
                    </a:lnTo>
                    <a:lnTo>
                      <a:pt x="837" y="3499"/>
                    </a:lnTo>
                    <a:lnTo>
                      <a:pt x="871" y="3492"/>
                    </a:lnTo>
                    <a:lnTo>
                      <a:pt x="904" y="3482"/>
                    </a:lnTo>
                    <a:lnTo>
                      <a:pt x="936" y="3471"/>
                    </a:lnTo>
                    <a:lnTo>
                      <a:pt x="968" y="3458"/>
                    </a:lnTo>
                    <a:lnTo>
                      <a:pt x="999" y="3445"/>
                    </a:lnTo>
                    <a:lnTo>
                      <a:pt x="1029" y="3429"/>
                    </a:lnTo>
                    <a:lnTo>
                      <a:pt x="1058" y="3413"/>
                    </a:lnTo>
                    <a:lnTo>
                      <a:pt x="1086" y="3394"/>
                    </a:lnTo>
                    <a:lnTo>
                      <a:pt x="1113" y="3374"/>
                    </a:lnTo>
                    <a:lnTo>
                      <a:pt x="1140" y="3354"/>
                    </a:lnTo>
                    <a:lnTo>
                      <a:pt x="1165" y="3332"/>
                    </a:lnTo>
                    <a:lnTo>
                      <a:pt x="1189" y="3309"/>
                    </a:lnTo>
                    <a:lnTo>
                      <a:pt x="1212" y="3285"/>
                    </a:lnTo>
                    <a:lnTo>
                      <a:pt x="1234" y="3259"/>
                    </a:lnTo>
                    <a:lnTo>
                      <a:pt x="1255" y="3233"/>
                    </a:lnTo>
                    <a:lnTo>
                      <a:pt x="1275" y="3206"/>
                    </a:lnTo>
                    <a:lnTo>
                      <a:pt x="1292" y="3177"/>
                    </a:lnTo>
                    <a:lnTo>
                      <a:pt x="1309" y="3148"/>
                    </a:lnTo>
                    <a:lnTo>
                      <a:pt x="1324" y="3118"/>
                    </a:lnTo>
                    <a:lnTo>
                      <a:pt x="1338" y="3088"/>
                    </a:lnTo>
                    <a:lnTo>
                      <a:pt x="1350" y="3056"/>
                    </a:lnTo>
                    <a:lnTo>
                      <a:pt x="1362" y="3024"/>
                    </a:lnTo>
                    <a:lnTo>
                      <a:pt x="1371" y="2991"/>
                    </a:lnTo>
                    <a:lnTo>
                      <a:pt x="1379" y="2957"/>
                    </a:lnTo>
                    <a:lnTo>
                      <a:pt x="1385" y="2922"/>
                    </a:lnTo>
                    <a:lnTo>
                      <a:pt x="1390" y="2888"/>
                    </a:lnTo>
                    <a:lnTo>
                      <a:pt x="1392" y="2853"/>
                    </a:lnTo>
                    <a:lnTo>
                      <a:pt x="1393" y="2817"/>
                    </a:lnTo>
                    <a:lnTo>
                      <a:pt x="1393" y="2792"/>
                    </a:lnTo>
                    <a:lnTo>
                      <a:pt x="1392" y="2768"/>
                    </a:lnTo>
                    <a:lnTo>
                      <a:pt x="1390" y="2744"/>
                    </a:lnTo>
                    <a:lnTo>
                      <a:pt x="1386" y="2720"/>
                    </a:lnTo>
                    <a:lnTo>
                      <a:pt x="1382" y="2696"/>
                    </a:lnTo>
                    <a:lnTo>
                      <a:pt x="1378" y="2672"/>
                    </a:lnTo>
                    <a:lnTo>
                      <a:pt x="1373" y="2650"/>
                    </a:lnTo>
                    <a:lnTo>
                      <a:pt x="1367" y="2627"/>
                    </a:lnTo>
                    <a:lnTo>
                      <a:pt x="1361" y="2605"/>
                    </a:lnTo>
                    <a:lnTo>
                      <a:pt x="1352" y="2582"/>
                    </a:lnTo>
                    <a:lnTo>
                      <a:pt x="1345" y="2560"/>
                    </a:lnTo>
                    <a:lnTo>
                      <a:pt x="1336" y="2540"/>
                    </a:lnTo>
                    <a:lnTo>
                      <a:pt x="1326" y="2518"/>
                    </a:lnTo>
                    <a:lnTo>
                      <a:pt x="1316" y="2497"/>
                    </a:lnTo>
                    <a:lnTo>
                      <a:pt x="1305" y="2477"/>
                    </a:lnTo>
                    <a:lnTo>
                      <a:pt x="1293" y="2458"/>
                    </a:lnTo>
                    <a:lnTo>
                      <a:pt x="1281" y="2438"/>
                    </a:lnTo>
                    <a:lnTo>
                      <a:pt x="1268" y="2419"/>
                    </a:lnTo>
                    <a:lnTo>
                      <a:pt x="1255" y="2401"/>
                    </a:lnTo>
                    <a:lnTo>
                      <a:pt x="1241" y="2382"/>
                    </a:lnTo>
                    <a:lnTo>
                      <a:pt x="1227" y="2364"/>
                    </a:lnTo>
                    <a:lnTo>
                      <a:pt x="1211" y="2348"/>
                    </a:lnTo>
                    <a:lnTo>
                      <a:pt x="1196" y="2331"/>
                    </a:lnTo>
                    <a:lnTo>
                      <a:pt x="1180" y="2315"/>
                    </a:lnTo>
                    <a:lnTo>
                      <a:pt x="1163" y="2299"/>
                    </a:lnTo>
                    <a:lnTo>
                      <a:pt x="1146" y="2285"/>
                    </a:lnTo>
                    <a:lnTo>
                      <a:pt x="1128" y="2270"/>
                    </a:lnTo>
                    <a:lnTo>
                      <a:pt x="1110" y="2256"/>
                    </a:lnTo>
                    <a:lnTo>
                      <a:pt x="1091" y="2243"/>
                    </a:lnTo>
                    <a:lnTo>
                      <a:pt x="1073" y="2230"/>
                    </a:lnTo>
                    <a:lnTo>
                      <a:pt x="1053" y="2218"/>
                    </a:lnTo>
                    <a:lnTo>
                      <a:pt x="1033" y="2207"/>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22" name="淘宝店chenying0907 14"/>
              <p:cNvSpPr/>
              <p:nvPr/>
            </p:nvSpPr>
            <p:spPr bwMode="auto">
              <a:xfrm>
                <a:off x="4911022" y="3559820"/>
                <a:ext cx="138113" cy="138113"/>
              </a:xfrm>
              <a:custGeom>
                <a:avLst/>
                <a:gdLst>
                  <a:gd name="T0" fmla="*/ 2 w 697"/>
                  <a:gd name="T1" fmla="*/ 313 h 697"/>
                  <a:gd name="T2" fmla="*/ 12 w 697"/>
                  <a:gd name="T3" fmla="*/ 261 h 697"/>
                  <a:gd name="T4" fmla="*/ 28 w 697"/>
                  <a:gd name="T5" fmla="*/ 213 h 697"/>
                  <a:gd name="T6" fmla="*/ 51 w 697"/>
                  <a:gd name="T7" fmla="*/ 168 h 697"/>
                  <a:gd name="T8" fmla="*/ 80 w 697"/>
                  <a:gd name="T9" fmla="*/ 127 h 697"/>
                  <a:gd name="T10" fmla="*/ 114 w 697"/>
                  <a:gd name="T11" fmla="*/ 90 h 697"/>
                  <a:gd name="T12" fmla="*/ 154 w 697"/>
                  <a:gd name="T13" fmla="*/ 59 h 697"/>
                  <a:gd name="T14" fmla="*/ 198 w 697"/>
                  <a:gd name="T15" fmla="*/ 34 h 697"/>
                  <a:gd name="T16" fmla="*/ 245 w 697"/>
                  <a:gd name="T17" fmla="*/ 16 h 697"/>
                  <a:gd name="T18" fmla="*/ 296 w 697"/>
                  <a:gd name="T19" fmla="*/ 4 h 697"/>
                  <a:gd name="T20" fmla="*/ 348 w 697"/>
                  <a:gd name="T21" fmla="*/ 0 h 697"/>
                  <a:gd name="T22" fmla="*/ 401 w 697"/>
                  <a:gd name="T23" fmla="*/ 4 h 697"/>
                  <a:gd name="T24" fmla="*/ 452 w 697"/>
                  <a:gd name="T25" fmla="*/ 16 h 697"/>
                  <a:gd name="T26" fmla="*/ 500 w 697"/>
                  <a:gd name="T27" fmla="*/ 34 h 697"/>
                  <a:gd name="T28" fmla="*/ 543 w 697"/>
                  <a:gd name="T29" fmla="*/ 59 h 697"/>
                  <a:gd name="T30" fmla="*/ 583 w 697"/>
                  <a:gd name="T31" fmla="*/ 90 h 697"/>
                  <a:gd name="T32" fmla="*/ 618 w 697"/>
                  <a:gd name="T33" fmla="*/ 127 h 697"/>
                  <a:gd name="T34" fmla="*/ 647 w 697"/>
                  <a:gd name="T35" fmla="*/ 168 h 697"/>
                  <a:gd name="T36" fmla="*/ 670 w 697"/>
                  <a:gd name="T37" fmla="*/ 213 h 697"/>
                  <a:gd name="T38" fmla="*/ 686 w 697"/>
                  <a:gd name="T39" fmla="*/ 261 h 697"/>
                  <a:gd name="T40" fmla="*/ 696 w 697"/>
                  <a:gd name="T41" fmla="*/ 313 h 697"/>
                  <a:gd name="T42" fmla="*/ 697 w 697"/>
                  <a:gd name="T43" fmla="*/ 366 h 697"/>
                  <a:gd name="T44" fmla="*/ 689 w 697"/>
                  <a:gd name="T45" fmla="*/ 419 h 697"/>
                  <a:gd name="T46" fmla="*/ 676 w 697"/>
                  <a:gd name="T47" fmla="*/ 468 h 697"/>
                  <a:gd name="T48" fmla="*/ 655 w 697"/>
                  <a:gd name="T49" fmla="*/ 514 h 697"/>
                  <a:gd name="T50" fmla="*/ 628 w 697"/>
                  <a:gd name="T51" fmla="*/ 557 h 697"/>
                  <a:gd name="T52" fmla="*/ 595 w 697"/>
                  <a:gd name="T53" fmla="*/ 594 h 697"/>
                  <a:gd name="T54" fmla="*/ 557 w 697"/>
                  <a:gd name="T55" fmla="*/ 627 h 697"/>
                  <a:gd name="T56" fmla="*/ 514 w 697"/>
                  <a:gd name="T57" fmla="*/ 654 h 697"/>
                  <a:gd name="T58" fmla="*/ 469 w 697"/>
                  <a:gd name="T59" fmla="*/ 676 h 697"/>
                  <a:gd name="T60" fmla="*/ 419 w 697"/>
                  <a:gd name="T61" fmla="*/ 690 h 697"/>
                  <a:gd name="T62" fmla="*/ 367 w 697"/>
                  <a:gd name="T63" fmla="*/ 696 h 697"/>
                  <a:gd name="T64" fmla="*/ 313 w 697"/>
                  <a:gd name="T65" fmla="*/ 695 h 697"/>
                  <a:gd name="T66" fmla="*/ 261 w 697"/>
                  <a:gd name="T67" fmla="*/ 686 h 697"/>
                  <a:gd name="T68" fmla="*/ 214 w 697"/>
                  <a:gd name="T69" fmla="*/ 670 h 697"/>
                  <a:gd name="T70" fmla="*/ 168 w 697"/>
                  <a:gd name="T71" fmla="*/ 646 h 697"/>
                  <a:gd name="T72" fmla="*/ 128 w 697"/>
                  <a:gd name="T73" fmla="*/ 617 h 697"/>
                  <a:gd name="T74" fmla="*/ 92 w 697"/>
                  <a:gd name="T75" fmla="*/ 583 h 697"/>
                  <a:gd name="T76" fmla="*/ 60 w 697"/>
                  <a:gd name="T77" fmla="*/ 543 h 697"/>
                  <a:gd name="T78" fmla="*/ 35 w 697"/>
                  <a:gd name="T79" fmla="*/ 500 h 697"/>
                  <a:gd name="T80" fmla="*/ 16 w 697"/>
                  <a:gd name="T81" fmla="*/ 452 h 697"/>
                  <a:gd name="T82" fmla="*/ 4 w 697"/>
                  <a:gd name="T83" fmla="*/ 401 h 697"/>
                  <a:gd name="T84" fmla="*/ 0 w 697"/>
                  <a:gd name="T85" fmla="*/ 349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7" h="697">
                    <a:moveTo>
                      <a:pt x="0" y="349"/>
                    </a:moveTo>
                    <a:lnTo>
                      <a:pt x="1" y="331"/>
                    </a:lnTo>
                    <a:lnTo>
                      <a:pt x="2" y="313"/>
                    </a:lnTo>
                    <a:lnTo>
                      <a:pt x="4" y="296"/>
                    </a:lnTo>
                    <a:lnTo>
                      <a:pt x="8" y="278"/>
                    </a:lnTo>
                    <a:lnTo>
                      <a:pt x="12" y="261"/>
                    </a:lnTo>
                    <a:lnTo>
                      <a:pt x="16" y="245"/>
                    </a:lnTo>
                    <a:lnTo>
                      <a:pt x="22" y="228"/>
                    </a:lnTo>
                    <a:lnTo>
                      <a:pt x="28" y="213"/>
                    </a:lnTo>
                    <a:lnTo>
                      <a:pt x="35" y="197"/>
                    </a:lnTo>
                    <a:lnTo>
                      <a:pt x="43" y="183"/>
                    </a:lnTo>
                    <a:lnTo>
                      <a:pt x="51" y="168"/>
                    </a:lnTo>
                    <a:lnTo>
                      <a:pt x="60" y="154"/>
                    </a:lnTo>
                    <a:lnTo>
                      <a:pt x="70" y="140"/>
                    </a:lnTo>
                    <a:lnTo>
                      <a:pt x="80" y="127"/>
                    </a:lnTo>
                    <a:lnTo>
                      <a:pt x="92" y="114"/>
                    </a:lnTo>
                    <a:lnTo>
                      <a:pt x="103" y="102"/>
                    </a:lnTo>
                    <a:lnTo>
                      <a:pt x="114" y="90"/>
                    </a:lnTo>
                    <a:lnTo>
                      <a:pt x="128" y="80"/>
                    </a:lnTo>
                    <a:lnTo>
                      <a:pt x="140" y="70"/>
                    </a:lnTo>
                    <a:lnTo>
                      <a:pt x="154" y="59"/>
                    </a:lnTo>
                    <a:lnTo>
                      <a:pt x="168" y="51"/>
                    </a:lnTo>
                    <a:lnTo>
                      <a:pt x="183" y="43"/>
                    </a:lnTo>
                    <a:lnTo>
                      <a:pt x="198" y="34"/>
                    </a:lnTo>
                    <a:lnTo>
                      <a:pt x="214" y="27"/>
                    </a:lnTo>
                    <a:lnTo>
                      <a:pt x="229" y="21"/>
                    </a:lnTo>
                    <a:lnTo>
                      <a:pt x="245" y="16"/>
                    </a:lnTo>
                    <a:lnTo>
                      <a:pt x="261" y="11"/>
                    </a:lnTo>
                    <a:lnTo>
                      <a:pt x="279" y="7"/>
                    </a:lnTo>
                    <a:lnTo>
                      <a:pt x="296" y="4"/>
                    </a:lnTo>
                    <a:lnTo>
                      <a:pt x="313" y="2"/>
                    </a:lnTo>
                    <a:lnTo>
                      <a:pt x="331" y="0"/>
                    </a:lnTo>
                    <a:lnTo>
                      <a:pt x="348" y="0"/>
                    </a:lnTo>
                    <a:lnTo>
                      <a:pt x="367" y="0"/>
                    </a:lnTo>
                    <a:lnTo>
                      <a:pt x="385" y="2"/>
                    </a:lnTo>
                    <a:lnTo>
                      <a:pt x="401" y="4"/>
                    </a:lnTo>
                    <a:lnTo>
                      <a:pt x="419" y="7"/>
                    </a:lnTo>
                    <a:lnTo>
                      <a:pt x="435" y="11"/>
                    </a:lnTo>
                    <a:lnTo>
                      <a:pt x="452" y="16"/>
                    </a:lnTo>
                    <a:lnTo>
                      <a:pt x="469" y="21"/>
                    </a:lnTo>
                    <a:lnTo>
                      <a:pt x="484" y="27"/>
                    </a:lnTo>
                    <a:lnTo>
                      <a:pt x="500" y="34"/>
                    </a:lnTo>
                    <a:lnTo>
                      <a:pt x="514" y="43"/>
                    </a:lnTo>
                    <a:lnTo>
                      <a:pt x="530" y="51"/>
                    </a:lnTo>
                    <a:lnTo>
                      <a:pt x="543" y="59"/>
                    </a:lnTo>
                    <a:lnTo>
                      <a:pt x="557" y="70"/>
                    </a:lnTo>
                    <a:lnTo>
                      <a:pt x="570" y="80"/>
                    </a:lnTo>
                    <a:lnTo>
                      <a:pt x="583" y="90"/>
                    </a:lnTo>
                    <a:lnTo>
                      <a:pt x="595" y="102"/>
                    </a:lnTo>
                    <a:lnTo>
                      <a:pt x="606" y="114"/>
                    </a:lnTo>
                    <a:lnTo>
                      <a:pt x="618" y="127"/>
                    </a:lnTo>
                    <a:lnTo>
                      <a:pt x="628" y="140"/>
                    </a:lnTo>
                    <a:lnTo>
                      <a:pt x="638" y="154"/>
                    </a:lnTo>
                    <a:lnTo>
                      <a:pt x="647" y="168"/>
                    </a:lnTo>
                    <a:lnTo>
                      <a:pt x="655" y="183"/>
                    </a:lnTo>
                    <a:lnTo>
                      <a:pt x="662" y="197"/>
                    </a:lnTo>
                    <a:lnTo>
                      <a:pt x="670" y="213"/>
                    </a:lnTo>
                    <a:lnTo>
                      <a:pt x="676" y="228"/>
                    </a:lnTo>
                    <a:lnTo>
                      <a:pt x="681" y="245"/>
                    </a:lnTo>
                    <a:lnTo>
                      <a:pt x="686" y="261"/>
                    </a:lnTo>
                    <a:lnTo>
                      <a:pt x="689" y="278"/>
                    </a:lnTo>
                    <a:lnTo>
                      <a:pt x="692" y="296"/>
                    </a:lnTo>
                    <a:lnTo>
                      <a:pt x="696" y="313"/>
                    </a:lnTo>
                    <a:lnTo>
                      <a:pt x="697" y="331"/>
                    </a:lnTo>
                    <a:lnTo>
                      <a:pt x="697" y="349"/>
                    </a:lnTo>
                    <a:lnTo>
                      <a:pt x="697" y="366"/>
                    </a:lnTo>
                    <a:lnTo>
                      <a:pt x="696" y="384"/>
                    </a:lnTo>
                    <a:lnTo>
                      <a:pt x="692" y="401"/>
                    </a:lnTo>
                    <a:lnTo>
                      <a:pt x="689" y="419"/>
                    </a:lnTo>
                    <a:lnTo>
                      <a:pt x="686" y="436"/>
                    </a:lnTo>
                    <a:lnTo>
                      <a:pt x="681" y="452"/>
                    </a:lnTo>
                    <a:lnTo>
                      <a:pt x="676" y="468"/>
                    </a:lnTo>
                    <a:lnTo>
                      <a:pt x="670" y="484"/>
                    </a:lnTo>
                    <a:lnTo>
                      <a:pt x="662" y="500"/>
                    </a:lnTo>
                    <a:lnTo>
                      <a:pt x="655" y="514"/>
                    </a:lnTo>
                    <a:lnTo>
                      <a:pt x="647" y="529"/>
                    </a:lnTo>
                    <a:lnTo>
                      <a:pt x="638" y="543"/>
                    </a:lnTo>
                    <a:lnTo>
                      <a:pt x="628" y="557"/>
                    </a:lnTo>
                    <a:lnTo>
                      <a:pt x="618" y="570"/>
                    </a:lnTo>
                    <a:lnTo>
                      <a:pt x="606" y="583"/>
                    </a:lnTo>
                    <a:lnTo>
                      <a:pt x="595" y="594"/>
                    </a:lnTo>
                    <a:lnTo>
                      <a:pt x="583" y="607"/>
                    </a:lnTo>
                    <a:lnTo>
                      <a:pt x="570" y="617"/>
                    </a:lnTo>
                    <a:lnTo>
                      <a:pt x="557" y="627"/>
                    </a:lnTo>
                    <a:lnTo>
                      <a:pt x="543" y="638"/>
                    </a:lnTo>
                    <a:lnTo>
                      <a:pt x="530" y="646"/>
                    </a:lnTo>
                    <a:lnTo>
                      <a:pt x="514" y="654"/>
                    </a:lnTo>
                    <a:lnTo>
                      <a:pt x="500" y="663"/>
                    </a:lnTo>
                    <a:lnTo>
                      <a:pt x="484" y="670"/>
                    </a:lnTo>
                    <a:lnTo>
                      <a:pt x="469" y="676"/>
                    </a:lnTo>
                    <a:lnTo>
                      <a:pt x="452" y="681"/>
                    </a:lnTo>
                    <a:lnTo>
                      <a:pt x="435" y="686"/>
                    </a:lnTo>
                    <a:lnTo>
                      <a:pt x="419" y="690"/>
                    </a:lnTo>
                    <a:lnTo>
                      <a:pt x="401" y="693"/>
                    </a:lnTo>
                    <a:lnTo>
                      <a:pt x="385" y="695"/>
                    </a:lnTo>
                    <a:lnTo>
                      <a:pt x="367" y="696"/>
                    </a:lnTo>
                    <a:lnTo>
                      <a:pt x="348" y="697"/>
                    </a:lnTo>
                    <a:lnTo>
                      <a:pt x="331" y="696"/>
                    </a:lnTo>
                    <a:lnTo>
                      <a:pt x="313" y="695"/>
                    </a:lnTo>
                    <a:lnTo>
                      <a:pt x="296" y="693"/>
                    </a:lnTo>
                    <a:lnTo>
                      <a:pt x="279" y="690"/>
                    </a:lnTo>
                    <a:lnTo>
                      <a:pt x="261" y="686"/>
                    </a:lnTo>
                    <a:lnTo>
                      <a:pt x="245" y="681"/>
                    </a:lnTo>
                    <a:lnTo>
                      <a:pt x="229" y="676"/>
                    </a:lnTo>
                    <a:lnTo>
                      <a:pt x="214" y="670"/>
                    </a:lnTo>
                    <a:lnTo>
                      <a:pt x="198" y="663"/>
                    </a:lnTo>
                    <a:lnTo>
                      <a:pt x="183" y="654"/>
                    </a:lnTo>
                    <a:lnTo>
                      <a:pt x="168" y="646"/>
                    </a:lnTo>
                    <a:lnTo>
                      <a:pt x="154" y="638"/>
                    </a:lnTo>
                    <a:lnTo>
                      <a:pt x="140" y="627"/>
                    </a:lnTo>
                    <a:lnTo>
                      <a:pt x="128" y="617"/>
                    </a:lnTo>
                    <a:lnTo>
                      <a:pt x="114" y="607"/>
                    </a:lnTo>
                    <a:lnTo>
                      <a:pt x="103" y="594"/>
                    </a:lnTo>
                    <a:lnTo>
                      <a:pt x="92" y="583"/>
                    </a:lnTo>
                    <a:lnTo>
                      <a:pt x="80" y="570"/>
                    </a:lnTo>
                    <a:lnTo>
                      <a:pt x="70" y="557"/>
                    </a:lnTo>
                    <a:lnTo>
                      <a:pt x="60" y="543"/>
                    </a:lnTo>
                    <a:lnTo>
                      <a:pt x="51" y="529"/>
                    </a:lnTo>
                    <a:lnTo>
                      <a:pt x="43" y="514"/>
                    </a:lnTo>
                    <a:lnTo>
                      <a:pt x="35" y="500"/>
                    </a:lnTo>
                    <a:lnTo>
                      <a:pt x="28" y="484"/>
                    </a:lnTo>
                    <a:lnTo>
                      <a:pt x="22" y="468"/>
                    </a:lnTo>
                    <a:lnTo>
                      <a:pt x="16" y="452"/>
                    </a:lnTo>
                    <a:lnTo>
                      <a:pt x="12" y="436"/>
                    </a:lnTo>
                    <a:lnTo>
                      <a:pt x="8" y="419"/>
                    </a:lnTo>
                    <a:lnTo>
                      <a:pt x="4" y="401"/>
                    </a:lnTo>
                    <a:lnTo>
                      <a:pt x="2" y="384"/>
                    </a:lnTo>
                    <a:lnTo>
                      <a:pt x="1" y="366"/>
                    </a:lnTo>
                    <a:lnTo>
                      <a:pt x="0" y="3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23" name="淘宝店chenying0907 20"/>
              <p:cNvSpPr/>
              <p:nvPr/>
            </p:nvSpPr>
            <p:spPr bwMode="auto">
              <a:xfrm>
                <a:off x="4944359" y="3594745"/>
                <a:ext cx="69850" cy="68263"/>
              </a:xfrm>
              <a:custGeom>
                <a:avLst/>
                <a:gdLst>
                  <a:gd name="T0" fmla="*/ 1 w 349"/>
                  <a:gd name="T1" fmla="*/ 157 h 349"/>
                  <a:gd name="T2" fmla="*/ 9 w 349"/>
                  <a:gd name="T3" fmla="*/ 123 h 349"/>
                  <a:gd name="T4" fmla="*/ 22 w 349"/>
                  <a:gd name="T5" fmla="*/ 92 h 349"/>
                  <a:gd name="T6" fmla="*/ 41 w 349"/>
                  <a:gd name="T7" fmla="*/ 64 h 349"/>
                  <a:gd name="T8" fmla="*/ 64 w 349"/>
                  <a:gd name="T9" fmla="*/ 40 h 349"/>
                  <a:gd name="T10" fmla="*/ 92 w 349"/>
                  <a:gd name="T11" fmla="*/ 21 h 349"/>
                  <a:gd name="T12" fmla="*/ 123 w 349"/>
                  <a:gd name="T13" fmla="*/ 8 h 349"/>
                  <a:gd name="T14" fmla="*/ 157 w 349"/>
                  <a:gd name="T15" fmla="*/ 1 h 349"/>
                  <a:gd name="T16" fmla="*/ 192 w 349"/>
                  <a:gd name="T17" fmla="*/ 1 h 349"/>
                  <a:gd name="T18" fmla="*/ 226 w 349"/>
                  <a:gd name="T19" fmla="*/ 8 h 349"/>
                  <a:gd name="T20" fmla="*/ 257 w 349"/>
                  <a:gd name="T21" fmla="*/ 21 h 349"/>
                  <a:gd name="T22" fmla="*/ 285 w 349"/>
                  <a:gd name="T23" fmla="*/ 40 h 349"/>
                  <a:gd name="T24" fmla="*/ 309 w 349"/>
                  <a:gd name="T25" fmla="*/ 64 h 349"/>
                  <a:gd name="T26" fmla="*/ 328 w 349"/>
                  <a:gd name="T27" fmla="*/ 92 h 349"/>
                  <a:gd name="T28" fmla="*/ 341 w 349"/>
                  <a:gd name="T29" fmla="*/ 123 h 349"/>
                  <a:gd name="T30" fmla="*/ 347 w 349"/>
                  <a:gd name="T31" fmla="*/ 157 h 349"/>
                  <a:gd name="T32" fmla="*/ 347 w 349"/>
                  <a:gd name="T33" fmla="*/ 192 h 349"/>
                  <a:gd name="T34" fmla="*/ 341 w 349"/>
                  <a:gd name="T35" fmla="*/ 226 h 349"/>
                  <a:gd name="T36" fmla="*/ 328 w 349"/>
                  <a:gd name="T37" fmla="*/ 257 h 349"/>
                  <a:gd name="T38" fmla="*/ 309 w 349"/>
                  <a:gd name="T39" fmla="*/ 285 h 349"/>
                  <a:gd name="T40" fmla="*/ 285 w 349"/>
                  <a:gd name="T41" fmla="*/ 309 h 349"/>
                  <a:gd name="T42" fmla="*/ 257 w 349"/>
                  <a:gd name="T43" fmla="*/ 328 h 349"/>
                  <a:gd name="T44" fmla="*/ 226 w 349"/>
                  <a:gd name="T45" fmla="*/ 340 h 349"/>
                  <a:gd name="T46" fmla="*/ 192 w 349"/>
                  <a:gd name="T47" fmla="*/ 348 h 349"/>
                  <a:gd name="T48" fmla="*/ 157 w 349"/>
                  <a:gd name="T49" fmla="*/ 348 h 349"/>
                  <a:gd name="T50" fmla="*/ 123 w 349"/>
                  <a:gd name="T51" fmla="*/ 340 h 349"/>
                  <a:gd name="T52" fmla="*/ 92 w 349"/>
                  <a:gd name="T53" fmla="*/ 328 h 349"/>
                  <a:gd name="T54" fmla="*/ 64 w 349"/>
                  <a:gd name="T55" fmla="*/ 309 h 349"/>
                  <a:gd name="T56" fmla="*/ 41 w 349"/>
                  <a:gd name="T57" fmla="*/ 285 h 349"/>
                  <a:gd name="T58" fmla="*/ 22 w 349"/>
                  <a:gd name="T59" fmla="*/ 257 h 349"/>
                  <a:gd name="T60" fmla="*/ 9 w 349"/>
                  <a:gd name="T61" fmla="*/ 226 h 349"/>
                  <a:gd name="T62" fmla="*/ 1 w 349"/>
                  <a:gd name="T63" fmla="*/ 192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9" h="349">
                    <a:moveTo>
                      <a:pt x="0" y="175"/>
                    </a:moveTo>
                    <a:lnTo>
                      <a:pt x="1" y="157"/>
                    </a:lnTo>
                    <a:lnTo>
                      <a:pt x="5" y="139"/>
                    </a:lnTo>
                    <a:lnTo>
                      <a:pt x="9" y="123"/>
                    </a:lnTo>
                    <a:lnTo>
                      <a:pt x="15" y="107"/>
                    </a:lnTo>
                    <a:lnTo>
                      <a:pt x="22" y="92"/>
                    </a:lnTo>
                    <a:lnTo>
                      <a:pt x="30" y="77"/>
                    </a:lnTo>
                    <a:lnTo>
                      <a:pt x="41" y="64"/>
                    </a:lnTo>
                    <a:lnTo>
                      <a:pt x="52" y="51"/>
                    </a:lnTo>
                    <a:lnTo>
                      <a:pt x="64" y="40"/>
                    </a:lnTo>
                    <a:lnTo>
                      <a:pt x="77" y="30"/>
                    </a:lnTo>
                    <a:lnTo>
                      <a:pt x="92" y="21"/>
                    </a:lnTo>
                    <a:lnTo>
                      <a:pt x="107" y="14"/>
                    </a:lnTo>
                    <a:lnTo>
                      <a:pt x="123" y="8"/>
                    </a:lnTo>
                    <a:lnTo>
                      <a:pt x="139" y="3"/>
                    </a:lnTo>
                    <a:lnTo>
                      <a:pt x="157" y="1"/>
                    </a:lnTo>
                    <a:lnTo>
                      <a:pt x="174" y="0"/>
                    </a:lnTo>
                    <a:lnTo>
                      <a:pt x="192" y="1"/>
                    </a:lnTo>
                    <a:lnTo>
                      <a:pt x="210" y="3"/>
                    </a:lnTo>
                    <a:lnTo>
                      <a:pt x="226" y="8"/>
                    </a:lnTo>
                    <a:lnTo>
                      <a:pt x="243" y="14"/>
                    </a:lnTo>
                    <a:lnTo>
                      <a:pt x="257" y="21"/>
                    </a:lnTo>
                    <a:lnTo>
                      <a:pt x="272" y="30"/>
                    </a:lnTo>
                    <a:lnTo>
                      <a:pt x="285" y="40"/>
                    </a:lnTo>
                    <a:lnTo>
                      <a:pt x="298" y="51"/>
                    </a:lnTo>
                    <a:lnTo>
                      <a:pt x="309" y="64"/>
                    </a:lnTo>
                    <a:lnTo>
                      <a:pt x="319" y="77"/>
                    </a:lnTo>
                    <a:lnTo>
                      <a:pt x="328" y="92"/>
                    </a:lnTo>
                    <a:lnTo>
                      <a:pt x="335" y="107"/>
                    </a:lnTo>
                    <a:lnTo>
                      <a:pt x="341" y="123"/>
                    </a:lnTo>
                    <a:lnTo>
                      <a:pt x="345" y="139"/>
                    </a:lnTo>
                    <a:lnTo>
                      <a:pt x="347" y="157"/>
                    </a:lnTo>
                    <a:lnTo>
                      <a:pt x="349" y="175"/>
                    </a:lnTo>
                    <a:lnTo>
                      <a:pt x="347" y="192"/>
                    </a:lnTo>
                    <a:lnTo>
                      <a:pt x="345" y="210"/>
                    </a:lnTo>
                    <a:lnTo>
                      <a:pt x="341" y="226"/>
                    </a:lnTo>
                    <a:lnTo>
                      <a:pt x="335" y="242"/>
                    </a:lnTo>
                    <a:lnTo>
                      <a:pt x="328" y="257"/>
                    </a:lnTo>
                    <a:lnTo>
                      <a:pt x="319" y="272"/>
                    </a:lnTo>
                    <a:lnTo>
                      <a:pt x="309" y="285"/>
                    </a:lnTo>
                    <a:lnTo>
                      <a:pt x="298" y="298"/>
                    </a:lnTo>
                    <a:lnTo>
                      <a:pt x="285" y="309"/>
                    </a:lnTo>
                    <a:lnTo>
                      <a:pt x="272" y="319"/>
                    </a:lnTo>
                    <a:lnTo>
                      <a:pt x="257" y="328"/>
                    </a:lnTo>
                    <a:lnTo>
                      <a:pt x="243" y="335"/>
                    </a:lnTo>
                    <a:lnTo>
                      <a:pt x="226" y="340"/>
                    </a:lnTo>
                    <a:lnTo>
                      <a:pt x="210" y="345"/>
                    </a:lnTo>
                    <a:lnTo>
                      <a:pt x="192" y="348"/>
                    </a:lnTo>
                    <a:lnTo>
                      <a:pt x="174" y="349"/>
                    </a:lnTo>
                    <a:lnTo>
                      <a:pt x="157" y="348"/>
                    </a:lnTo>
                    <a:lnTo>
                      <a:pt x="139" y="345"/>
                    </a:lnTo>
                    <a:lnTo>
                      <a:pt x="123" y="340"/>
                    </a:lnTo>
                    <a:lnTo>
                      <a:pt x="107" y="335"/>
                    </a:lnTo>
                    <a:lnTo>
                      <a:pt x="92" y="328"/>
                    </a:lnTo>
                    <a:lnTo>
                      <a:pt x="77" y="319"/>
                    </a:lnTo>
                    <a:lnTo>
                      <a:pt x="64" y="309"/>
                    </a:lnTo>
                    <a:lnTo>
                      <a:pt x="52" y="298"/>
                    </a:lnTo>
                    <a:lnTo>
                      <a:pt x="41" y="285"/>
                    </a:lnTo>
                    <a:lnTo>
                      <a:pt x="30" y="272"/>
                    </a:lnTo>
                    <a:lnTo>
                      <a:pt x="22" y="257"/>
                    </a:lnTo>
                    <a:lnTo>
                      <a:pt x="15" y="242"/>
                    </a:lnTo>
                    <a:lnTo>
                      <a:pt x="9" y="226"/>
                    </a:lnTo>
                    <a:lnTo>
                      <a:pt x="5" y="210"/>
                    </a:lnTo>
                    <a:lnTo>
                      <a:pt x="1" y="192"/>
                    </a:lnTo>
                    <a:lnTo>
                      <a:pt x="0" y="175"/>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grpSp>
        <p:grpSp>
          <p:nvGrpSpPr>
            <p:cNvPr id="12" name="淘宝店chenying0907 4"/>
            <p:cNvGrpSpPr/>
            <p:nvPr/>
          </p:nvGrpSpPr>
          <p:grpSpPr>
            <a:xfrm>
              <a:off x="6253758" y="1882956"/>
              <a:ext cx="769938" cy="744538"/>
              <a:chOff x="4771322" y="1507182"/>
              <a:chExt cx="769938" cy="744538"/>
            </a:xfrm>
            <a:grpFill/>
          </p:grpSpPr>
          <p:sp>
            <p:nvSpPr>
              <p:cNvPr id="18" name="淘宝店chenying0907 9"/>
              <p:cNvSpPr/>
              <p:nvPr/>
            </p:nvSpPr>
            <p:spPr bwMode="auto">
              <a:xfrm>
                <a:off x="4771322" y="1507182"/>
                <a:ext cx="769938" cy="744538"/>
              </a:xfrm>
              <a:custGeom>
                <a:avLst/>
                <a:gdLst>
                  <a:gd name="T0" fmla="*/ 3119 w 3879"/>
                  <a:gd name="T1" fmla="*/ 2360 h 3751"/>
                  <a:gd name="T2" fmla="*/ 2918 w 3879"/>
                  <a:gd name="T3" fmla="*/ 2035 h 3751"/>
                  <a:gd name="T4" fmla="*/ 2638 w 3879"/>
                  <a:gd name="T5" fmla="*/ 1624 h 3751"/>
                  <a:gd name="T6" fmla="*/ 2314 w 3879"/>
                  <a:gd name="T7" fmla="*/ 1250 h 3751"/>
                  <a:gd name="T8" fmla="*/ 1950 w 3879"/>
                  <a:gd name="T9" fmla="*/ 913 h 3751"/>
                  <a:gd name="T10" fmla="*/ 1551 w 3879"/>
                  <a:gd name="T11" fmla="*/ 619 h 3751"/>
                  <a:gd name="T12" fmla="*/ 1118 w 3879"/>
                  <a:gd name="T13" fmla="*/ 371 h 3751"/>
                  <a:gd name="T14" fmla="*/ 657 w 3879"/>
                  <a:gd name="T15" fmla="*/ 173 h 3751"/>
                  <a:gd name="T16" fmla="*/ 171 w 3879"/>
                  <a:gd name="T17" fmla="*/ 28 h 3751"/>
                  <a:gd name="T18" fmla="*/ 56 w 3879"/>
                  <a:gd name="T19" fmla="*/ 100 h 3751"/>
                  <a:gd name="T20" fmla="*/ 49 w 3879"/>
                  <a:gd name="T21" fmla="*/ 254 h 3751"/>
                  <a:gd name="T22" fmla="*/ 13 w 3879"/>
                  <a:gd name="T23" fmla="*/ 407 h 3751"/>
                  <a:gd name="T24" fmla="*/ 328 w 3879"/>
                  <a:gd name="T25" fmla="*/ 529 h 3751"/>
                  <a:gd name="T26" fmla="*/ 747 w 3879"/>
                  <a:gd name="T27" fmla="*/ 686 h 3751"/>
                  <a:gd name="T28" fmla="*/ 1142 w 3879"/>
                  <a:gd name="T29" fmla="*/ 887 h 3751"/>
                  <a:gd name="T30" fmla="*/ 1510 w 3879"/>
                  <a:gd name="T31" fmla="*/ 1130 h 3751"/>
                  <a:gd name="T32" fmla="*/ 1847 w 3879"/>
                  <a:gd name="T33" fmla="*/ 1411 h 3751"/>
                  <a:gd name="T34" fmla="*/ 2152 w 3879"/>
                  <a:gd name="T35" fmla="*/ 1728 h 3751"/>
                  <a:gd name="T36" fmla="*/ 2419 w 3879"/>
                  <a:gd name="T37" fmla="*/ 2077 h 3751"/>
                  <a:gd name="T38" fmla="*/ 2648 w 3879"/>
                  <a:gd name="T39" fmla="*/ 2455 h 3751"/>
                  <a:gd name="T40" fmla="*/ 2631 w 3879"/>
                  <a:gd name="T41" fmla="*/ 2630 h 3751"/>
                  <a:gd name="T42" fmla="*/ 2558 w 3879"/>
                  <a:gd name="T43" fmla="*/ 2746 h 3751"/>
                  <a:gd name="T44" fmla="*/ 2509 w 3879"/>
                  <a:gd name="T45" fmla="*/ 2877 h 3751"/>
                  <a:gd name="T46" fmla="*/ 2488 w 3879"/>
                  <a:gd name="T47" fmla="*/ 3017 h 3751"/>
                  <a:gd name="T48" fmla="*/ 2495 w 3879"/>
                  <a:gd name="T49" fmla="*/ 3160 h 3751"/>
                  <a:gd name="T50" fmla="*/ 2529 w 3879"/>
                  <a:gd name="T51" fmla="*/ 3294 h 3751"/>
                  <a:gd name="T52" fmla="*/ 2587 w 3879"/>
                  <a:gd name="T53" fmla="*/ 3415 h 3751"/>
                  <a:gd name="T54" fmla="*/ 2668 w 3879"/>
                  <a:gd name="T55" fmla="*/ 3523 h 3751"/>
                  <a:gd name="T56" fmla="*/ 2766 w 3879"/>
                  <a:gd name="T57" fmla="*/ 3612 h 3751"/>
                  <a:gd name="T58" fmla="*/ 2881 w 3879"/>
                  <a:gd name="T59" fmla="*/ 3681 h 3751"/>
                  <a:gd name="T60" fmla="*/ 3009 w 3879"/>
                  <a:gd name="T61" fmla="*/ 3729 h 3751"/>
                  <a:gd name="T62" fmla="*/ 3148 w 3879"/>
                  <a:gd name="T63" fmla="*/ 3750 h 3751"/>
                  <a:gd name="T64" fmla="*/ 3288 w 3879"/>
                  <a:gd name="T65" fmla="*/ 3743 h 3751"/>
                  <a:gd name="T66" fmla="*/ 3422 w 3879"/>
                  <a:gd name="T67" fmla="*/ 3708 h 3751"/>
                  <a:gd name="T68" fmla="*/ 3544 w 3879"/>
                  <a:gd name="T69" fmla="*/ 3649 h 3751"/>
                  <a:gd name="T70" fmla="*/ 3651 w 3879"/>
                  <a:gd name="T71" fmla="*/ 3569 h 3751"/>
                  <a:gd name="T72" fmla="*/ 3741 w 3879"/>
                  <a:gd name="T73" fmla="*/ 3471 h 3751"/>
                  <a:gd name="T74" fmla="*/ 3811 w 3879"/>
                  <a:gd name="T75" fmla="*/ 3356 h 3751"/>
                  <a:gd name="T76" fmla="*/ 3857 w 3879"/>
                  <a:gd name="T77" fmla="*/ 3228 h 3751"/>
                  <a:gd name="T78" fmla="*/ 3878 w 3879"/>
                  <a:gd name="T79" fmla="*/ 3089 h 3751"/>
                  <a:gd name="T80" fmla="*/ 3871 w 3879"/>
                  <a:gd name="T81" fmla="*/ 2947 h 3751"/>
                  <a:gd name="T82" fmla="*/ 3837 w 3879"/>
                  <a:gd name="T83" fmla="*/ 2815 h 3751"/>
                  <a:gd name="T84" fmla="*/ 3779 w 3879"/>
                  <a:gd name="T85" fmla="*/ 2692 h 3751"/>
                  <a:gd name="T86" fmla="*/ 3698 w 3879"/>
                  <a:gd name="T87" fmla="*/ 2585 h 3751"/>
                  <a:gd name="T88" fmla="*/ 3599 w 3879"/>
                  <a:gd name="T89" fmla="*/ 2495 h 3751"/>
                  <a:gd name="T90" fmla="*/ 3484 w 3879"/>
                  <a:gd name="T91" fmla="*/ 2426 h 3751"/>
                  <a:gd name="T92" fmla="*/ 3357 w 3879"/>
                  <a:gd name="T93" fmla="*/ 2379 h 3751"/>
                  <a:gd name="T94" fmla="*/ 3219 w 3879"/>
                  <a:gd name="T95" fmla="*/ 2358 h 37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879" h="3751">
                    <a:moveTo>
                      <a:pt x="3183" y="2357"/>
                    </a:moveTo>
                    <a:lnTo>
                      <a:pt x="3161" y="2357"/>
                    </a:lnTo>
                    <a:lnTo>
                      <a:pt x="3140" y="2358"/>
                    </a:lnTo>
                    <a:lnTo>
                      <a:pt x="3119" y="2360"/>
                    </a:lnTo>
                    <a:lnTo>
                      <a:pt x="3098" y="2362"/>
                    </a:lnTo>
                    <a:lnTo>
                      <a:pt x="3041" y="2251"/>
                    </a:lnTo>
                    <a:lnTo>
                      <a:pt x="2981" y="2141"/>
                    </a:lnTo>
                    <a:lnTo>
                      <a:pt x="2918" y="2035"/>
                    </a:lnTo>
                    <a:lnTo>
                      <a:pt x="2852" y="1929"/>
                    </a:lnTo>
                    <a:lnTo>
                      <a:pt x="2784" y="1825"/>
                    </a:lnTo>
                    <a:lnTo>
                      <a:pt x="2711" y="1724"/>
                    </a:lnTo>
                    <a:lnTo>
                      <a:pt x="2638" y="1624"/>
                    </a:lnTo>
                    <a:lnTo>
                      <a:pt x="2560" y="1528"/>
                    </a:lnTo>
                    <a:lnTo>
                      <a:pt x="2480" y="1432"/>
                    </a:lnTo>
                    <a:lnTo>
                      <a:pt x="2398" y="1340"/>
                    </a:lnTo>
                    <a:lnTo>
                      <a:pt x="2314" y="1250"/>
                    </a:lnTo>
                    <a:lnTo>
                      <a:pt x="2226" y="1162"/>
                    </a:lnTo>
                    <a:lnTo>
                      <a:pt x="2136" y="1076"/>
                    </a:lnTo>
                    <a:lnTo>
                      <a:pt x="2044" y="994"/>
                    </a:lnTo>
                    <a:lnTo>
                      <a:pt x="1950" y="913"/>
                    </a:lnTo>
                    <a:lnTo>
                      <a:pt x="1854" y="836"/>
                    </a:lnTo>
                    <a:lnTo>
                      <a:pt x="1755" y="760"/>
                    </a:lnTo>
                    <a:lnTo>
                      <a:pt x="1654" y="689"/>
                    </a:lnTo>
                    <a:lnTo>
                      <a:pt x="1551" y="619"/>
                    </a:lnTo>
                    <a:lnTo>
                      <a:pt x="1445" y="553"/>
                    </a:lnTo>
                    <a:lnTo>
                      <a:pt x="1339" y="490"/>
                    </a:lnTo>
                    <a:lnTo>
                      <a:pt x="1229" y="428"/>
                    </a:lnTo>
                    <a:lnTo>
                      <a:pt x="1118" y="371"/>
                    </a:lnTo>
                    <a:lnTo>
                      <a:pt x="1006" y="317"/>
                    </a:lnTo>
                    <a:lnTo>
                      <a:pt x="891" y="266"/>
                    </a:lnTo>
                    <a:lnTo>
                      <a:pt x="775" y="218"/>
                    </a:lnTo>
                    <a:lnTo>
                      <a:pt x="657" y="173"/>
                    </a:lnTo>
                    <a:lnTo>
                      <a:pt x="538" y="132"/>
                    </a:lnTo>
                    <a:lnTo>
                      <a:pt x="418" y="93"/>
                    </a:lnTo>
                    <a:lnTo>
                      <a:pt x="294" y="59"/>
                    </a:lnTo>
                    <a:lnTo>
                      <a:pt x="171" y="28"/>
                    </a:lnTo>
                    <a:lnTo>
                      <a:pt x="46" y="0"/>
                    </a:lnTo>
                    <a:lnTo>
                      <a:pt x="51" y="33"/>
                    </a:lnTo>
                    <a:lnTo>
                      <a:pt x="54" y="66"/>
                    </a:lnTo>
                    <a:lnTo>
                      <a:pt x="56" y="100"/>
                    </a:lnTo>
                    <a:lnTo>
                      <a:pt x="57" y="134"/>
                    </a:lnTo>
                    <a:lnTo>
                      <a:pt x="56" y="174"/>
                    </a:lnTo>
                    <a:lnTo>
                      <a:pt x="53" y="215"/>
                    </a:lnTo>
                    <a:lnTo>
                      <a:pt x="49" y="254"/>
                    </a:lnTo>
                    <a:lnTo>
                      <a:pt x="42" y="294"/>
                    </a:lnTo>
                    <a:lnTo>
                      <a:pt x="34" y="332"/>
                    </a:lnTo>
                    <a:lnTo>
                      <a:pt x="25" y="369"/>
                    </a:lnTo>
                    <a:lnTo>
                      <a:pt x="13" y="407"/>
                    </a:lnTo>
                    <a:lnTo>
                      <a:pt x="0" y="443"/>
                    </a:lnTo>
                    <a:lnTo>
                      <a:pt x="111" y="469"/>
                    </a:lnTo>
                    <a:lnTo>
                      <a:pt x="221" y="498"/>
                    </a:lnTo>
                    <a:lnTo>
                      <a:pt x="328" y="529"/>
                    </a:lnTo>
                    <a:lnTo>
                      <a:pt x="435" y="564"/>
                    </a:lnTo>
                    <a:lnTo>
                      <a:pt x="541" y="602"/>
                    </a:lnTo>
                    <a:lnTo>
                      <a:pt x="644" y="642"/>
                    </a:lnTo>
                    <a:lnTo>
                      <a:pt x="747" y="686"/>
                    </a:lnTo>
                    <a:lnTo>
                      <a:pt x="849" y="732"/>
                    </a:lnTo>
                    <a:lnTo>
                      <a:pt x="948" y="781"/>
                    </a:lnTo>
                    <a:lnTo>
                      <a:pt x="1045" y="833"/>
                    </a:lnTo>
                    <a:lnTo>
                      <a:pt x="1142" y="887"/>
                    </a:lnTo>
                    <a:lnTo>
                      <a:pt x="1237" y="944"/>
                    </a:lnTo>
                    <a:lnTo>
                      <a:pt x="1329" y="1004"/>
                    </a:lnTo>
                    <a:lnTo>
                      <a:pt x="1420" y="1065"/>
                    </a:lnTo>
                    <a:lnTo>
                      <a:pt x="1510" y="1130"/>
                    </a:lnTo>
                    <a:lnTo>
                      <a:pt x="1598" y="1197"/>
                    </a:lnTo>
                    <a:lnTo>
                      <a:pt x="1683" y="1266"/>
                    </a:lnTo>
                    <a:lnTo>
                      <a:pt x="1766" y="1338"/>
                    </a:lnTo>
                    <a:lnTo>
                      <a:pt x="1847" y="1411"/>
                    </a:lnTo>
                    <a:lnTo>
                      <a:pt x="1927" y="1487"/>
                    </a:lnTo>
                    <a:lnTo>
                      <a:pt x="2004" y="1565"/>
                    </a:lnTo>
                    <a:lnTo>
                      <a:pt x="2079" y="1646"/>
                    </a:lnTo>
                    <a:lnTo>
                      <a:pt x="2152" y="1728"/>
                    </a:lnTo>
                    <a:lnTo>
                      <a:pt x="2222" y="1813"/>
                    </a:lnTo>
                    <a:lnTo>
                      <a:pt x="2291" y="1899"/>
                    </a:lnTo>
                    <a:lnTo>
                      <a:pt x="2356" y="1987"/>
                    </a:lnTo>
                    <a:lnTo>
                      <a:pt x="2419" y="2077"/>
                    </a:lnTo>
                    <a:lnTo>
                      <a:pt x="2480" y="2168"/>
                    </a:lnTo>
                    <a:lnTo>
                      <a:pt x="2539" y="2263"/>
                    </a:lnTo>
                    <a:lnTo>
                      <a:pt x="2595" y="2358"/>
                    </a:lnTo>
                    <a:lnTo>
                      <a:pt x="2648" y="2455"/>
                    </a:lnTo>
                    <a:lnTo>
                      <a:pt x="2699" y="2553"/>
                    </a:lnTo>
                    <a:lnTo>
                      <a:pt x="2675" y="2578"/>
                    </a:lnTo>
                    <a:lnTo>
                      <a:pt x="2652" y="2603"/>
                    </a:lnTo>
                    <a:lnTo>
                      <a:pt x="2631" y="2630"/>
                    </a:lnTo>
                    <a:lnTo>
                      <a:pt x="2611" y="2658"/>
                    </a:lnTo>
                    <a:lnTo>
                      <a:pt x="2591" y="2686"/>
                    </a:lnTo>
                    <a:lnTo>
                      <a:pt x="2575" y="2716"/>
                    </a:lnTo>
                    <a:lnTo>
                      <a:pt x="2558" y="2746"/>
                    </a:lnTo>
                    <a:lnTo>
                      <a:pt x="2544" y="2777"/>
                    </a:lnTo>
                    <a:lnTo>
                      <a:pt x="2531" y="2809"/>
                    </a:lnTo>
                    <a:lnTo>
                      <a:pt x="2520" y="2843"/>
                    </a:lnTo>
                    <a:lnTo>
                      <a:pt x="2509" y="2877"/>
                    </a:lnTo>
                    <a:lnTo>
                      <a:pt x="2501" y="2911"/>
                    </a:lnTo>
                    <a:lnTo>
                      <a:pt x="2495" y="2945"/>
                    </a:lnTo>
                    <a:lnTo>
                      <a:pt x="2491" y="2981"/>
                    </a:lnTo>
                    <a:lnTo>
                      <a:pt x="2488" y="3017"/>
                    </a:lnTo>
                    <a:lnTo>
                      <a:pt x="2487" y="3054"/>
                    </a:lnTo>
                    <a:lnTo>
                      <a:pt x="2488" y="3089"/>
                    </a:lnTo>
                    <a:lnTo>
                      <a:pt x="2491" y="3125"/>
                    </a:lnTo>
                    <a:lnTo>
                      <a:pt x="2495" y="3160"/>
                    </a:lnTo>
                    <a:lnTo>
                      <a:pt x="2501" y="3194"/>
                    </a:lnTo>
                    <a:lnTo>
                      <a:pt x="2508" y="3228"/>
                    </a:lnTo>
                    <a:lnTo>
                      <a:pt x="2518" y="3261"/>
                    </a:lnTo>
                    <a:lnTo>
                      <a:pt x="2529" y="3294"/>
                    </a:lnTo>
                    <a:lnTo>
                      <a:pt x="2541" y="3325"/>
                    </a:lnTo>
                    <a:lnTo>
                      <a:pt x="2555" y="3356"/>
                    </a:lnTo>
                    <a:lnTo>
                      <a:pt x="2570" y="3386"/>
                    </a:lnTo>
                    <a:lnTo>
                      <a:pt x="2587" y="3415"/>
                    </a:lnTo>
                    <a:lnTo>
                      <a:pt x="2606" y="3443"/>
                    </a:lnTo>
                    <a:lnTo>
                      <a:pt x="2625" y="3471"/>
                    </a:lnTo>
                    <a:lnTo>
                      <a:pt x="2646" y="3497"/>
                    </a:lnTo>
                    <a:lnTo>
                      <a:pt x="2668" y="3523"/>
                    </a:lnTo>
                    <a:lnTo>
                      <a:pt x="2691" y="3547"/>
                    </a:lnTo>
                    <a:lnTo>
                      <a:pt x="2714" y="3569"/>
                    </a:lnTo>
                    <a:lnTo>
                      <a:pt x="2740" y="3591"/>
                    </a:lnTo>
                    <a:lnTo>
                      <a:pt x="2766" y="3612"/>
                    </a:lnTo>
                    <a:lnTo>
                      <a:pt x="2793" y="3632"/>
                    </a:lnTo>
                    <a:lnTo>
                      <a:pt x="2822" y="3649"/>
                    </a:lnTo>
                    <a:lnTo>
                      <a:pt x="2851" y="3667"/>
                    </a:lnTo>
                    <a:lnTo>
                      <a:pt x="2881" y="3681"/>
                    </a:lnTo>
                    <a:lnTo>
                      <a:pt x="2912" y="3696"/>
                    </a:lnTo>
                    <a:lnTo>
                      <a:pt x="2943" y="3708"/>
                    </a:lnTo>
                    <a:lnTo>
                      <a:pt x="2976" y="3719"/>
                    </a:lnTo>
                    <a:lnTo>
                      <a:pt x="3009" y="3729"/>
                    </a:lnTo>
                    <a:lnTo>
                      <a:pt x="3043" y="3736"/>
                    </a:lnTo>
                    <a:lnTo>
                      <a:pt x="3077" y="3743"/>
                    </a:lnTo>
                    <a:lnTo>
                      <a:pt x="3111" y="3747"/>
                    </a:lnTo>
                    <a:lnTo>
                      <a:pt x="3148" y="3750"/>
                    </a:lnTo>
                    <a:lnTo>
                      <a:pt x="3183" y="3751"/>
                    </a:lnTo>
                    <a:lnTo>
                      <a:pt x="3219" y="3750"/>
                    </a:lnTo>
                    <a:lnTo>
                      <a:pt x="3254" y="3747"/>
                    </a:lnTo>
                    <a:lnTo>
                      <a:pt x="3288" y="3743"/>
                    </a:lnTo>
                    <a:lnTo>
                      <a:pt x="3324" y="3736"/>
                    </a:lnTo>
                    <a:lnTo>
                      <a:pt x="3357" y="3729"/>
                    </a:lnTo>
                    <a:lnTo>
                      <a:pt x="3390" y="3719"/>
                    </a:lnTo>
                    <a:lnTo>
                      <a:pt x="3422" y="3708"/>
                    </a:lnTo>
                    <a:lnTo>
                      <a:pt x="3454" y="3696"/>
                    </a:lnTo>
                    <a:lnTo>
                      <a:pt x="3484" y="3681"/>
                    </a:lnTo>
                    <a:lnTo>
                      <a:pt x="3514" y="3667"/>
                    </a:lnTo>
                    <a:lnTo>
                      <a:pt x="3544" y="3649"/>
                    </a:lnTo>
                    <a:lnTo>
                      <a:pt x="3572" y="3632"/>
                    </a:lnTo>
                    <a:lnTo>
                      <a:pt x="3599" y="3612"/>
                    </a:lnTo>
                    <a:lnTo>
                      <a:pt x="3626" y="3591"/>
                    </a:lnTo>
                    <a:lnTo>
                      <a:pt x="3651" y="3569"/>
                    </a:lnTo>
                    <a:lnTo>
                      <a:pt x="3675" y="3547"/>
                    </a:lnTo>
                    <a:lnTo>
                      <a:pt x="3698" y="3523"/>
                    </a:lnTo>
                    <a:lnTo>
                      <a:pt x="3720" y="3497"/>
                    </a:lnTo>
                    <a:lnTo>
                      <a:pt x="3741" y="3471"/>
                    </a:lnTo>
                    <a:lnTo>
                      <a:pt x="3760" y="3443"/>
                    </a:lnTo>
                    <a:lnTo>
                      <a:pt x="3779" y="3415"/>
                    </a:lnTo>
                    <a:lnTo>
                      <a:pt x="3795" y="3386"/>
                    </a:lnTo>
                    <a:lnTo>
                      <a:pt x="3811" y="3356"/>
                    </a:lnTo>
                    <a:lnTo>
                      <a:pt x="3824" y="3325"/>
                    </a:lnTo>
                    <a:lnTo>
                      <a:pt x="3837" y="3294"/>
                    </a:lnTo>
                    <a:lnTo>
                      <a:pt x="3848" y="3261"/>
                    </a:lnTo>
                    <a:lnTo>
                      <a:pt x="3857" y="3228"/>
                    </a:lnTo>
                    <a:lnTo>
                      <a:pt x="3864" y="3194"/>
                    </a:lnTo>
                    <a:lnTo>
                      <a:pt x="3871" y="3160"/>
                    </a:lnTo>
                    <a:lnTo>
                      <a:pt x="3876" y="3125"/>
                    </a:lnTo>
                    <a:lnTo>
                      <a:pt x="3878" y="3089"/>
                    </a:lnTo>
                    <a:lnTo>
                      <a:pt x="3879" y="3054"/>
                    </a:lnTo>
                    <a:lnTo>
                      <a:pt x="3878" y="3018"/>
                    </a:lnTo>
                    <a:lnTo>
                      <a:pt x="3876" y="2983"/>
                    </a:lnTo>
                    <a:lnTo>
                      <a:pt x="3871" y="2947"/>
                    </a:lnTo>
                    <a:lnTo>
                      <a:pt x="3864" y="2913"/>
                    </a:lnTo>
                    <a:lnTo>
                      <a:pt x="3857" y="2880"/>
                    </a:lnTo>
                    <a:lnTo>
                      <a:pt x="3848" y="2847"/>
                    </a:lnTo>
                    <a:lnTo>
                      <a:pt x="3837" y="2815"/>
                    </a:lnTo>
                    <a:lnTo>
                      <a:pt x="3824" y="2782"/>
                    </a:lnTo>
                    <a:lnTo>
                      <a:pt x="3811" y="2751"/>
                    </a:lnTo>
                    <a:lnTo>
                      <a:pt x="3795" y="2721"/>
                    </a:lnTo>
                    <a:lnTo>
                      <a:pt x="3779" y="2692"/>
                    </a:lnTo>
                    <a:lnTo>
                      <a:pt x="3760" y="2664"/>
                    </a:lnTo>
                    <a:lnTo>
                      <a:pt x="3741" y="2637"/>
                    </a:lnTo>
                    <a:lnTo>
                      <a:pt x="3720" y="2610"/>
                    </a:lnTo>
                    <a:lnTo>
                      <a:pt x="3698" y="2585"/>
                    </a:lnTo>
                    <a:lnTo>
                      <a:pt x="3675" y="2561"/>
                    </a:lnTo>
                    <a:lnTo>
                      <a:pt x="3651" y="2538"/>
                    </a:lnTo>
                    <a:lnTo>
                      <a:pt x="3626" y="2516"/>
                    </a:lnTo>
                    <a:lnTo>
                      <a:pt x="3599" y="2495"/>
                    </a:lnTo>
                    <a:lnTo>
                      <a:pt x="3572" y="2475"/>
                    </a:lnTo>
                    <a:lnTo>
                      <a:pt x="3544" y="2458"/>
                    </a:lnTo>
                    <a:lnTo>
                      <a:pt x="3514" y="2441"/>
                    </a:lnTo>
                    <a:lnTo>
                      <a:pt x="3484" y="2426"/>
                    </a:lnTo>
                    <a:lnTo>
                      <a:pt x="3454" y="2412"/>
                    </a:lnTo>
                    <a:lnTo>
                      <a:pt x="3422" y="2400"/>
                    </a:lnTo>
                    <a:lnTo>
                      <a:pt x="3390" y="2388"/>
                    </a:lnTo>
                    <a:lnTo>
                      <a:pt x="3357" y="2379"/>
                    </a:lnTo>
                    <a:lnTo>
                      <a:pt x="3324" y="2371"/>
                    </a:lnTo>
                    <a:lnTo>
                      <a:pt x="3288" y="2364"/>
                    </a:lnTo>
                    <a:lnTo>
                      <a:pt x="3254" y="2360"/>
                    </a:lnTo>
                    <a:lnTo>
                      <a:pt x="3219" y="2358"/>
                    </a:lnTo>
                    <a:lnTo>
                      <a:pt x="3183" y="2357"/>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19" name="淘宝店chenying0907 15"/>
              <p:cNvSpPr/>
              <p:nvPr/>
            </p:nvSpPr>
            <p:spPr bwMode="auto">
              <a:xfrm>
                <a:off x="5333297" y="2045345"/>
                <a:ext cx="138113" cy="138113"/>
              </a:xfrm>
              <a:custGeom>
                <a:avLst/>
                <a:gdLst>
                  <a:gd name="T0" fmla="*/ 2 w 696"/>
                  <a:gd name="T1" fmla="*/ 312 h 696"/>
                  <a:gd name="T2" fmla="*/ 11 w 696"/>
                  <a:gd name="T3" fmla="*/ 261 h 696"/>
                  <a:gd name="T4" fmla="*/ 28 w 696"/>
                  <a:gd name="T5" fmla="*/ 212 h 696"/>
                  <a:gd name="T6" fmla="*/ 50 w 696"/>
                  <a:gd name="T7" fmla="*/ 167 h 696"/>
                  <a:gd name="T8" fmla="*/ 79 w 696"/>
                  <a:gd name="T9" fmla="*/ 126 h 696"/>
                  <a:gd name="T10" fmla="*/ 114 w 696"/>
                  <a:gd name="T11" fmla="*/ 90 h 696"/>
                  <a:gd name="T12" fmla="*/ 153 w 696"/>
                  <a:gd name="T13" fmla="*/ 59 h 696"/>
                  <a:gd name="T14" fmla="*/ 197 w 696"/>
                  <a:gd name="T15" fmla="*/ 34 h 696"/>
                  <a:gd name="T16" fmla="*/ 244 w 696"/>
                  <a:gd name="T17" fmla="*/ 15 h 696"/>
                  <a:gd name="T18" fmla="*/ 295 w 696"/>
                  <a:gd name="T19" fmla="*/ 4 h 696"/>
                  <a:gd name="T20" fmla="*/ 348 w 696"/>
                  <a:gd name="T21" fmla="*/ 0 h 696"/>
                  <a:gd name="T22" fmla="*/ 401 w 696"/>
                  <a:gd name="T23" fmla="*/ 4 h 696"/>
                  <a:gd name="T24" fmla="*/ 451 w 696"/>
                  <a:gd name="T25" fmla="*/ 15 h 696"/>
                  <a:gd name="T26" fmla="*/ 499 w 696"/>
                  <a:gd name="T27" fmla="*/ 34 h 696"/>
                  <a:gd name="T28" fmla="*/ 543 w 696"/>
                  <a:gd name="T29" fmla="*/ 59 h 696"/>
                  <a:gd name="T30" fmla="*/ 582 w 696"/>
                  <a:gd name="T31" fmla="*/ 90 h 696"/>
                  <a:gd name="T32" fmla="*/ 616 w 696"/>
                  <a:gd name="T33" fmla="*/ 126 h 696"/>
                  <a:gd name="T34" fmla="*/ 645 w 696"/>
                  <a:gd name="T35" fmla="*/ 167 h 696"/>
                  <a:gd name="T36" fmla="*/ 669 w 696"/>
                  <a:gd name="T37" fmla="*/ 212 h 696"/>
                  <a:gd name="T38" fmla="*/ 684 w 696"/>
                  <a:gd name="T39" fmla="*/ 261 h 696"/>
                  <a:gd name="T40" fmla="*/ 694 w 696"/>
                  <a:gd name="T41" fmla="*/ 312 h 696"/>
                  <a:gd name="T42" fmla="*/ 696 w 696"/>
                  <a:gd name="T43" fmla="*/ 366 h 696"/>
                  <a:gd name="T44" fmla="*/ 689 w 696"/>
                  <a:gd name="T45" fmla="*/ 418 h 696"/>
                  <a:gd name="T46" fmla="*/ 675 w 696"/>
                  <a:gd name="T47" fmla="*/ 467 h 696"/>
                  <a:gd name="T48" fmla="*/ 653 w 696"/>
                  <a:gd name="T49" fmla="*/ 514 h 696"/>
                  <a:gd name="T50" fmla="*/ 626 w 696"/>
                  <a:gd name="T51" fmla="*/ 556 h 696"/>
                  <a:gd name="T52" fmla="*/ 594 w 696"/>
                  <a:gd name="T53" fmla="*/ 594 h 696"/>
                  <a:gd name="T54" fmla="*/ 556 w 696"/>
                  <a:gd name="T55" fmla="*/ 627 h 696"/>
                  <a:gd name="T56" fmla="*/ 514 w 696"/>
                  <a:gd name="T57" fmla="*/ 654 h 696"/>
                  <a:gd name="T58" fmla="*/ 468 w 696"/>
                  <a:gd name="T59" fmla="*/ 675 h 696"/>
                  <a:gd name="T60" fmla="*/ 418 w 696"/>
                  <a:gd name="T61" fmla="*/ 689 h 696"/>
                  <a:gd name="T62" fmla="*/ 365 w 696"/>
                  <a:gd name="T63" fmla="*/ 695 h 696"/>
                  <a:gd name="T64" fmla="*/ 313 w 696"/>
                  <a:gd name="T65" fmla="*/ 694 h 696"/>
                  <a:gd name="T66" fmla="*/ 261 w 696"/>
                  <a:gd name="T67" fmla="*/ 685 h 696"/>
                  <a:gd name="T68" fmla="*/ 212 w 696"/>
                  <a:gd name="T69" fmla="*/ 668 h 696"/>
                  <a:gd name="T70" fmla="*/ 167 w 696"/>
                  <a:gd name="T71" fmla="*/ 646 h 696"/>
                  <a:gd name="T72" fmla="*/ 126 w 696"/>
                  <a:gd name="T73" fmla="*/ 617 h 696"/>
                  <a:gd name="T74" fmla="*/ 90 w 696"/>
                  <a:gd name="T75" fmla="*/ 582 h 696"/>
                  <a:gd name="T76" fmla="*/ 59 w 696"/>
                  <a:gd name="T77" fmla="*/ 543 h 696"/>
                  <a:gd name="T78" fmla="*/ 34 w 696"/>
                  <a:gd name="T79" fmla="*/ 498 h 696"/>
                  <a:gd name="T80" fmla="*/ 15 w 696"/>
                  <a:gd name="T81" fmla="*/ 452 h 696"/>
                  <a:gd name="T82" fmla="*/ 4 w 696"/>
                  <a:gd name="T83" fmla="*/ 401 h 696"/>
                  <a:gd name="T84" fmla="*/ 0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0" y="348"/>
                    </a:moveTo>
                    <a:lnTo>
                      <a:pt x="1" y="329"/>
                    </a:lnTo>
                    <a:lnTo>
                      <a:pt x="2" y="312"/>
                    </a:lnTo>
                    <a:lnTo>
                      <a:pt x="4" y="295"/>
                    </a:lnTo>
                    <a:lnTo>
                      <a:pt x="7" y="278"/>
                    </a:lnTo>
                    <a:lnTo>
                      <a:pt x="11" y="261"/>
                    </a:lnTo>
                    <a:lnTo>
                      <a:pt x="15" y="244"/>
                    </a:lnTo>
                    <a:lnTo>
                      <a:pt x="21" y="228"/>
                    </a:lnTo>
                    <a:lnTo>
                      <a:pt x="28" y="212"/>
                    </a:lnTo>
                    <a:lnTo>
                      <a:pt x="34" y="197"/>
                    </a:lnTo>
                    <a:lnTo>
                      <a:pt x="42" y="182"/>
                    </a:lnTo>
                    <a:lnTo>
                      <a:pt x="50" y="167"/>
                    </a:lnTo>
                    <a:lnTo>
                      <a:pt x="59" y="153"/>
                    </a:lnTo>
                    <a:lnTo>
                      <a:pt x="69" y="140"/>
                    </a:lnTo>
                    <a:lnTo>
                      <a:pt x="79" y="126"/>
                    </a:lnTo>
                    <a:lnTo>
                      <a:pt x="90" y="114"/>
                    </a:lnTo>
                    <a:lnTo>
                      <a:pt x="102" y="101"/>
                    </a:lnTo>
                    <a:lnTo>
                      <a:pt x="114" y="90"/>
                    </a:lnTo>
                    <a:lnTo>
                      <a:pt x="126" y="78"/>
                    </a:lnTo>
                    <a:lnTo>
                      <a:pt x="140" y="68"/>
                    </a:lnTo>
                    <a:lnTo>
                      <a:pt x="153" y="59"/>
                    </a:lnTo>
                    <a:lnTo>
                      <a:pt x="167" y="49"/>
                    </a:lnTo>
                    <a:lnTo>
                      <a:pt x="182" y="41"/>
                    </a:lnTo>
                    <a:lnTo>
                      <a:pt x="197" y="34"/>
                    </a:lnTo>
                    <a:lnTo>
                      <a:pt x="212" y="27"/>
                    </a:lnTo>
                    <a:lnTo>
                      <a:pt x="229" y="20"/>
                    </a:lnTo>
                    <a:lnTo>
                      <a:pt x="244" y="15"/>
                    </a:lnTo>
                    <a:lnTo>
                      <a:pt x="261" y="10"/>
                    </a:lnTo>
                    <a:lnTo>
                      <a:pt x="277" y="7"/>
                    </a:lnTo>
                    <a:lnTo>
                      <a:pt x="295" y="4"/>
                    </a:lnTo>
                    <a:lnTo>
                      <a:pt x="313" y="1"/>
                    </a:lnTo>
                    <a:lnTo>
                      <a:pt x="330" y="0"/>
                    </a:lnTo>
                    <a:lnTo>
                      <a:pt x="348" y="0"/>
                    </a:lnTo>
                    <a:lnTo>
                      <a:pt x="365" y="0"/>
                    </a:lnTo>
                    <a:lnTo>
                      <a:pt x="383" y="1"/>
                    </a:lnTo>
                    <a:lnTo>
                      <a:pt x="401" y="4"/>
                    </a:lnTo>
                    <a:lnTo>
                      <a:pt x="418" y="7"/>
                    </a:lnTo>
                    <a:lnTo>
                      <a:pt x="435" y="10"/>
                    </a:lnTo>
                    <a:lnTo>
                      <a:pt x="451" y="15"/>
                    </a:lnTo>
                    <a:lnTo>
                      <a:pt x="468" y="20"/>
                    </a:lnTo>
                    <a:lnTo>
                      <a:pt x="483" y="27"/>
                    </a:lnTo>
                    <a:lnTo>
                      <a:pt x="499" y="34"/>
                    </a:lnTo>
                    <a:lnTo>
                      <a:pt x="514" y="41"/>
                    </a:lnTo>
                    <a:lnTo>
                      <a:pt x="528" y="49"/>
                    </a:lnTo>
                    <a:lnTo>
                      <a:pt x="543" y="59"/>
                    </a:lnTo>
                    <a:lnTo>
                      <a:pt x="556" y="68"/>
                    </a:lnTo>
                    <a:lnTo>
                      <a:pt x="569" y="78"/>
                    </a:lnTo>
                    <a:lnTo>
                      <a:pt x="582" y="90"/>
                    </a:lnTo>
                    <a:lnTo>
                      <a:pt x="594" y="101"/>
                    </a:lnTo>
                    <a:lnTo>
                      <a:pt x="606" y="114"/>
                    </a:lnTo>
                    <a:lnTo>
                      <a:pt x="616" y="126"/>
                    </a:lnTo>
                    <a:lnTo>
                      <a:pt x="626" y="140"/>
                    </a:lnTo>
                    <a:lnTo>
                      <a:pt x="637" y="153"/>
                    </a:lnTo>
                    <a:lnTo>
                      <a:pt x="645" y="167"/>
                    </a:lnTo>
                    <a:lnTo>
                      <a:pt x="653" y="182"/>
                    </a:lnTo>
                    <a:lnTo>
                      <a:pt x="662" y="197"/>
                    </a:lnTo>
                    <a:lnTo>
                      <a:pt x="669" y="212"/>
                    </a:lnTo>
                    <a:lnTo>
                      <a:pt x="675" y="228"/>
                    </a:lnTo>
                    <a:lnTo>
                      <a:pt x="680" y="244"/>
                    </a:lnTo>
                    <a:lnTo>
                      <a:pt x="684" y="261"/>
                    </a:lnTo>
                    <a:lnTo>
                      <a:pt x="689" y="278"/>
                    </a:lnTo>
                    <a:lnTo>
                      <a:pt x="692" y="295"/>
                    </a:lnTo>
                    <a:lnTo>
                      <a:pt x="694" y="312"/>
                    </a:lnTo>
                    <a:lnTo>
                      <a:pt x="696" y="329"/>
                    </a:lnTo>
                    <a:lnTo>
                      <a:pt x="696" y="348"/>
                    </a:lnTo>
                    <a:lnTo>
                      <a:pt x="696" y="366"/>
                    </a:lnTo>
                    <a:lnTo>
                      <a:pt x="694" y="383"/>
                    </a:lnTo>
                    <a:lnTo>
                      <a:pt x="692" y="401"/>
                    </a:lnTo>
                    <a:lnTo>
                      <a:pt x="689" y="418"/>
                    </a:lnTo>
                    <a:lnTo>
                      <a:pt x="684" y="435"/>
                    </a:lnTo>
                    <a:lnTo>
                      <a:pt x="680" y="452"/>
                    </a:lnTo>
                    <a:lnTo>
                      <a:pt x="675" y="467"/>
                    </a:lnTo>
                    <a:lnTo>
                      <a:pt x="669" y="483"/>
                    </a:lnTo>
                    <a:lnTo>
                      <a:pt x="662" y="498"/>
                    </a:lnTo>
                    <a:lnTo>
                      <a:pt x="653" y="514"/>
                    </a:lnTo>
                    <a:lnTo>
                      <a:pt x="645" y="528"/>
                    </a:lnTo>
                    <a:lnTo>
                      <a:pt x="637" y="543"/>
                    </a:lnTo>
                    <a:lnTo>
                      <a:pt x="626" y="556"/>
                    </a:lnTo>
                    <a:lnTo>
                      <a:pt x="616" y="569"/>
                    </a:lnTo>
                    <a:lnTo>
                      <a:pt x="606" y="582"/>
                    </a:lnTo>
                    <a:lnTo>
                      <a:pt x="594" y="594"/>
                    </a:lnTo>
                    <a:lnTo>
                      <a:pt x="582" y="605"/>
                    </a:lnTo>
                    <a:lnTo>
                      <a:pt x="569" y="617"/>
                    </a:lnTo>
                    <a:lnTo>
                      <a:pt x="556" y="627"/>
                    </a:lnTo>
                    <a:lnTo>
                      <a:pt x="543" y="636"/>
                    </a:lnTo>
                    <a:lnTo>
                      <a:pt x="528" y="646"/>
                    </a:lnTo>
                    <a:lnTo>
                      <a:pt x="514" y="654"/>
                    </a:lnTo>
                    <a:lnTo>
                      <a:pt x="499" y="662"/>
                    </a:lnTo>
                    <a:lnTo>
                      <a:pt x="483" y="668"/>
                    </a:lnTo>
                    <a:lnTo>
                      <a:pt x="468" y="675"/>
                    </a:lnTo>
                    <a:lnTo>
                      <a:pt x="451" y="681"/>
                    </a:lnTo>
                    <a:lnTo>
                      <a:pt x="435" y="685"/>
                    </a:lnTo>
                    <a:lnTo>
                      <a:pt x="418" y="689"/>
                    </a:lnTo>
                    <a:lnTo>
                      <a:pt x="401" y="692"/>
                    </a:lnTo>
                    <a:lnTo>
                      <a:pt x="383" y="694"/>
                    </a:lnTo>
                    <a:lnTo>
                      <a:pt x="365" y="695"/>
                    </a:lnTo>
                    <a:lnTo>
                      <a:pt x="348" y="696"/>
                    </a:lnTo>
                    <a:lnTo>
                      <a:pt x="330" y="695"/>
                    </a:lnTo>
                    <a:lnTo>
                      <a:pt x="313" y="694"/>
                    </a:lnTo>
                    <a:lnTo>
                      <a:pt x="295" y="692"/>
                    </a:lnTo>
                    <a:lnTo>
                      <a:pt x="277" y="689"/>
                    </a:lnTo>
                    <a:lnTo>
                      <a:pt x="261" y="685"/>
                    </a:lnTo>
                    <a:lnTo>
                      <a:pt x="244" y="681"/>
                    </a:lnTo>
                    <a:lnTo>
                      <a:pt x="229" y="675"/>
                    </a:lnTo>
                    <a:lnTo>
                      <a:pt x="212" y="668"/>
                    </a:lnTo>
                    <a:lnTo>
                      <a:pt x="197" y="662"/>
                    </a:lnTo>
                    <a:lnTo>
                      <a:pt x="182" y="654"/>
                    </a:lnTo>
                    <a:lnTo>
                      <a:pt x="167" y="646"/>
                    </a:lnTo>
                    <a:lnTo>
                      <a:pt x="153" y="636"/>
                    </a:lnTo>
                    <a:lnTo>
                      <a:pt x="140" y="627"/>
                    </a:lnTo>
                    <a:lnTo>
                      <a:pt x="126" y="617"/>
                    </a:lnTo>
                    <a:lnTo>
                      <a:pt x="114" y="605"/>
                    </a:lnTo>
                    <a:lnTo>
                      <a:pt x="102" y="594"/>
                    </a:lnTo>
                    <a:lnTo>
                      <a:pt x="90" y="582"/>
                    </a:lnTo>
                    <a:lnTo>
                      <a:pt x="79" y="569"/>
                    </a:lnTo>
                    <a:lnTo>
                      <a:pt x="69" y="556"/>
                    </a:lnTo>
                    <a:lnTo>
                      <a:pt x="59" y="543"/>
                    </a:lnTo>
                    <a:lnTo>
                      <a:pt x="50" y="528"/>
                    </a:lnTo>
                    <a:lnTo>
                      <a:pt x="42" y="514"/>
                    </a:lnTo>
                    <a:lnTo>
                      <a:pt x="34" y="498"/>
                    </a:lnTo>
                    <a:lnTo>
                      <a:pt x="28" y="483"/>
                    </a:lnTo>
                    <a:lnTo>
                      <a:pt x="21" y="467"/>
                    </a:lnTo>
                    <a:lnTo>
                      <a:pt x="15" y="452"/>
                    </a:lnTo>
                    <a:lnTo>
                      <a:pt x="11" y="435"/>
                    </a:lnTo>
                    <a:lnTo>
                      <a:pt x="7" y="418"/>
                    </a:lnTo>
                    <a:lnTo>
                      <a:pt x="4" y="401"/>
                    </a:lnTo>
                    <a:lnTo>
                      <a:pt x="2" y="383"/>
                    </a:lnTo>
                    <a:lnTo>
                      <a:pt x="1" y="366"/>
                    </a:lnTo>
                    <a:lnTo>
                      <a:pt x="0"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20" name="淘宝店chenying0907 21"/>
              <p:cNvSpPr/>
              <p:nvPr/>
            </p:nvSpPr>
            <p:spPr bwMode="auto">
              <a:xfrm>
                <a:off x="5368222" y="2078682"/>
                <a:ext cx="69850" cy="69850"/>
              </a:xfrm>
              <a:custGeom>
                <a:avLst/>
                <a:gdLst>
                  <a:gd name="T0" fmla="*/ 1 w 348"/>
                  <a:gd name="T1" fmla="*/ 156 h 348"/>
                  <a:gd name="T2" fmla="*/ 8 w 348"/>
                  <a:gd name="T3" fmla="*/ 122 h 348"/>
                  <a:gd name="T4" fmla="*/ 20 w 348"/>
                  <a:gd name="T5" fmla="*/ 91 h 348"/>
                  <a:gd name="T6" fmla="*/ 39 w 348"/>
                  <a:gd name="T7" fmla="*/ 63 h 348"/>
                  <a:gd name="T8" fmla="*/ 63 w 348"/>
                  <a:gd name="T9" fmla="*/ 39 h 348"/>
                  <a:gd name="T10" fmla="*/ 91 w 348"/>
                  <a:gd name="T11" fmla="*/ 21 h 348"/>
                  <a:gd name="T12" fmla="*/ 122 w 348"/>
                  <a:gd name="T13" fmla="*/ 7 h 348"/>
                  <a:gd name="T14" fmla="*/ 156 w 348"/>
                  <a:gd name="T15" fmla="*/ 1 h 348"/>
                  <a:gd name="T16" fmla="*/ 191 w 348"/>
                  <a:gd name="T17" fmla="*/ 1 h 348"/>
                  <a:gd name="T18" fmla="*/ 226 w 348"/>
                  <a:gd name="T19" fmla="*/ 7 h 348"/>
                  <a:gd name="T20" fmla="*/ 257 w 348"/>
                  <a:gd name="T21" fmla="*/ 21 h 348"/>
                  <a:gd name="T22" fmla="*/ 285 w 348"/>
                  <a:gd name="T23" fmla="*/ 39 h 348"/>
                  <a:gd name="T24" fmla="*/ 308 w 348"/>
                  <a:gd name="T25" fmla="*/ 63 h 348"/>
                  <a:gd name="T26" fmla="*/ 327 w 348"/>
                  <a:gd name="T27" fmla="*/ 91 h 348"/>
                  <a:gd name="T28" fmla="*/ 340 w 348"/>
                  <a:gd name="T29" fmla="*/ 122 h 348"/>
                  <a:gd name="T30" fmla="*/ 347 w 348"/>
                  <a:gd name="T31" fmla="*/ 156 h 348"/>
                  <a:gd name="T32" fmla="*/ 347 w 348"/>
                  <a:gd name="T33" fmla="*/ 192 h 348"/>
                  <a:gd name="T34" fmla="*/ 340 w 348"/>
                  <a:gd name="T35" fmla="*/ 226 h 348"/>
                  <a:gd name="T36" fmla="*/ 327 w 348"/>
                  <a:gd name="T37" fmla="*/ 257 h 348"/>
                  <a:gd name="T38" fmla="*/ 308 w 348"/>
                  <a:gd name="T39" fmla="*/ 285 h 348"/>
                  <a:gd name="T40" fmla="*/ 285 w 348"/>
                  <a:gd name="T41" fmla="*/ 308 h 348"/>
                  <a:gd name="T42" fmla="*/ 257 w 348"/>
                  <a:gd name="T43" fmla="*/ 326 h 348"/>
                  <a:gd name="T44" fmla="*/ 226 w 348"/>
                  <a:gd name="T45" fmla="*/ 340 h 348"/>
                  <a:gd name="T46" fmla="*/ 191 w 348"/>
                  <a:gd name="T47" fmla="*/ 347 h 348"/>
                  <a:gd name="T48" fmla="*/ 156 w 348"/>
                  <a:gd name="T49" fmla="*/ 347 h 348"/>
                  <a:gd name="T50" fmla="*/ 122 w 348"/>
                  <a:gd name="T51" fmla="*/ 340 h 348"/>
                  <a:gd name="T52" fmla="*/ 91 w 348"/>
                  <a:gd name="T53" fmla="*/ 326 h 348"/>
                  <a:gd name="T54" fmla="*/ 63 w 348"/>
                  <a:gd name="T55" fmla="*/ 308 h 348"/>
                  <a:gd name="T56" fmla="*/ 39 w 348"/>
                  <a:gd name="T57" fmla="*/ 285 h 348"/>
                  <a:gd name="T58" fmla="*/ 20 w 348"/>
                  <a:gd name="T59" fmla="*/ 257 h 348"/>
                  <a:gd name="T60" fmla="*/ 8 w 348"/>
                  <a:gd name="T61" fmla="*/ 226 h 348"/>
                  <a:gd name="T62" fmla="*/ 1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0" y="174"/>
                    </a:moveTo>
                    <a:lnTo>
                      <a:pt x="1" y="156"/>
                    </a:lnTo>
                    <a:lnTo>
                      <a:pt x="3" y="139"/>
                    </a:lnTo>
                    <a:lnTo>
                      <a:pt x="8" y="122"/>
                    </a:lnTo>
                    <a:lnTo>
                      <a:pt x="13" y="106"/>
                    </a:lnTo>
                    <a:lnTo>
                      <a:pt x="20" y="91"/>
                    </a:lnTo>
                    <a:lnTo>
                      <a:pt x="30" y="77"/>
                    </a:lnTo>
                    <a:lnTo>
                      <a:pt x="39" y="63"/>
                    </a:lnTo>
                    <a:lnTo>
                      <a:pt x="50" y="51"/>
                    </a:lnTo>
                    <a:lnTo>
                      <a:pt x="63" y="39"/>
                    </a:lnTo>
                    <a:lnTo>
                      <a:pt x="76" y="29"/>
                    </a:lnTo>
                    <a:lnTo>
                      <a:pt x="91" y="21"/>
                    </a:lnTo>
                    <a:lnTo>
                      <a:pt x="106" y="13"/>
                    </a:lnTo>
                    <a:lnTo>
                      <a:pt x="122" y="7"/>
                    </a:lnTo>
                    <a:lnTo>
                      <a:pt x="139" y="3"/>
                    </a:lnTo>
                    <a:lnTo>
                      <a:pt x="156" y="1"/>
                    </a:lnTo>
                    <a:lnTo>
                      <a:pt x="174" y="0"/>
                    </a:lnTo>
                    <a:lnTo>
                      <a:pt x="191" y="1"/>
                    </a:lnTo>
                    <a:lnTo>
                      <a:pt x="209" y="3"/>
                    </a:lnTo>
                    <a:lnTo>
                      <a:pt x="226" y="7"/>
                    </a:lnTo>
                    <a:lnTo>
                      <a:pt x="241" y="13"/>
                    </a:lnTo>
                    <a:lnTo>
                      <a:pt x="257" y="21"/>
                    </a:lnTo>
                    <a:lnTo>
                      <a:pt x="271" y="29"/>
                    </a:lnTo>
                    <a:lnTo>
                      <a:pt x="285" y="39"/>
                    </a:lnTo>
                    <a:lnTo>
                      <a:pt x="297" y="51"/>
                    </a:lnTo>
                    <a:lnTo>
                      <a:pt x="308" y="63"/>
                    </a:lnTo>
                    <a:lnTo>
                      <a:pt x="318" y="77"/>
                    </a:lnTo>
                    <a:lnTo>
                      <a:pt x="327" y="91"/>
                    </a:lnTo>
                    <a:lnTo>
                      <a:pt x="334" y="106"/>
                    </a:lnTo>
                    <a:lnTo>
                      <a:pt x="340" y="122"/>
                    </a:lnTo>
                    <a:lnTo>
                      <a:pt x="345" y="139"/>
                    </a:lnTo>
                    <a:lnTo>
                      <a:pt x="347" y="156"/>
                    </a:lnTo>
                    <a:lnTo>
                      <a:pt x="348" y="174"/>
                    </a:lnTo>
                    <a:lnTo>
                      <a:pt x="347" y="192"/>
                    </a:lnTo>
                    <a:lnTo>
                      <a:pt x="345" y="209"/>
                    </a:lnTo>
                    <a:lnTo>
                      <a:pt x="340" y="226"/>
                    </a:lnTo>
                    <a:lnTo>
                      <a:pt x="334" y="241"/>
                    </a:lnTo>
                    <a:lnTo>
                      <a:pt x="327" y="257"/>
                    </a:lnTo>
                    <a:lnTo>
                      <a:pt x="318" y="272"/>
                    </a:lnTo>
                    <a:lnTo>
                      <a:pt x="308" y="285"/>
                    </a:lnTo>
                    <a:lnTo>
                      <a:pt x="297" y="297"/>
                    </a:lnTo>
                    <a:lnTo>
                      <a:pt x="285" y="308"/>
                    </a:lnTo>
                    <a:lnTo>
                      <a:pt x="271" y="318"/>
                    </a:lnTo>
                    <a:lnTo>
                      <a:pt x="257" y="326"/>
                    </a:lnTo>
                    <a:lnTo>
                      <a:pt x="241" y="335"/>
                    </a:lnTo>
                    <a:lnTo>
                      <a:pt x="226" y="340"/>
                    </a:lnTo>
                    <a:lnTo>
                      <a:pt x="209" y="344"/>
                    </a:lnTo>
                    <a:lnTo>
                      <a:pt x="191" y="347"/>
                    </a:lnTo>
                    <a:lnTo>
                      <a:pt x="174" y="348"/>
                    </a:lnTo>
                    <a:lnTo>
                      <a:pt x="156" y="347"/>
                    </a:lnTo>
                    <a:lnTo>
                      <a:pt x="139" y="344"/>
                    </a:lnTo>
                    <a:lnTo>
                      <a:pt x="122" y="340"/>
                    </a:lnTo>
                    <a:lnTo>
                      <a:pt x="106" y="335"/>
                    </a:lnTo>
                    <a:lnTo>
                      <a:pt x="91" y="326"/>
                    </a:lnTo>
                    <a:lnTo>
                      <a:pt x="76" y="318"/>
                    </a:lnTo>
                    <a:lnTo>
                      <a:pt x="63" y="308"/>
                    </a:lnTo>
                    <a:lnTo>
                      <a:pt x="50" y="297"/>
                    </a:lnTo>
                    <a:lnTo>
                      <a:pt x="39" y="285"/>
                    </a:lnTo>
                    <a:lnTo>
                      <a:pt x="30" y="272"/>
                    </a:lnTo>
                    <a:lnTo>
                      <a:pt x="20" y="257"/>
                    </a:lnTo>
                    <a:lnTo>
                      <a:pt x="13" y="241"/>
                    </a:lnTo>
                    <a:lnTo>
                      <a:pt x="8" y="226"/>
                    </a:lnTo>
                    <a:lnTo>
                      <a:pt x="3" y="209"/>
                    </a:lnTo>
                    <a:lnTo>
                      <a:pt x="1" y="192"/>
                    </a:lnTo>
                    <a:lnTo>
                      <a:pt x="0" y="174"/>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grpSp>
        <p:grpSp>
          <p:nvGrpSpPr>
            <p:cNvPr id="13" name="淘宝店chenying0907 2"/>
            <p:cNvGrpSpPr/>
            <p:nvPr/>
          </p:nvGrpSpPr>
          <p:grpSpPr>
            <a:xfrm>
              <a:off x="6615708" y="2652894"/>
              <a:ext cx="342900" cy="820738"/>
              <a:chOff x="5133272" y="2277120"/>
              <a:chExt cx="342900" cy="820738"/>
            </a:xfrm>
            <a:grpFill/>
          </p:grpSpPr>
          <p:sp>
            <p:nvSpPr>
              <p:cNvPr id="15" name="淘宝店chenying0907 10"/>
              <p:cNvSpPr/>
              <p:nvPr/>
            </p:nvSpPr>
            <p:spPr bwMode="auto">
              <a:xfrm>
                <a:off x="5133272" y="2277120"/>
                <a:ext cx="342900" cy="820738"/>
              </a:xfrm>
              <a:custGeom>
                <a:avLst/>
                <a:gdLst>
                  <a:gd name="T0" fmla="*/ 1722 w 1726"/>
                  <a:gd name="T1" fmla="*/ 264 h 4136"/>
                  <a:gd name="T2" fmla="*/ 1709 w 1726"/>
                  <a:gd name="T3" fmla="*/ 53 h 4136"/>
                  <a:gd name="T4" fmla="*/ 1644 w 1726"/>
                  <a:gd name="T5" fmla="*/ 24 h 4136"/>
                  <a:gd name="T6" fmla="*/ 1559 w 1726"/>
                  <a:gd name="T7" fmla="*/ 48 h 4136"/>
                  <a:gd name="T8" fmla="*/ 1472 w 1726"/>
                  <a:gd name="T9" fmla="*/ 64 h 4136"/>
                  <a:gd name="T10" fmla="*/ 1382 w 1726"/>
                  <a:gd name="T11" fmla="*/ 70 h 4136"/>
                  <a:gd name="T12" fmla="*/ 1289 w 1726"/>
                  <a:gd name="T13" fmla="*/ 68 h 4136"/>
                  <a:gd name="T14" fmla="*/ 1276 w 1726"/>
                  <a:gd name="T15" fmla="*/ 198 h 4136"/>
                  <a:gd name="T16" fmla="*/ 1282 w 1726"/>
                  <a:gd name="T17" fmla="*/ 379 h 4136"/>
                  <a:gd name="T18" fmla="*/ 1279 w 1726"/>
                  <a:gd name="T19" fmla="*/ 668 h 4136"/>
                  <a:gd name="T20" fmla="*/ 1261 w 1726"/>
                  <a:gd name="T21" fmla="*/ 984 h 4136"/>
                  <a:gd name="T22" fmla="*/ 1228 w 1726"/>
                  <a:gd name="T23" fmla="*/ 1292 h 4136"/>
                  <a:gd name="T24" fmla="*/ 1182 w 1726"/>
                  <a:gd name="T25" fmla="*/ 1590 h 4136"/>
                  <a:gd name="T26" fmla="*/ 1120 w 1726"/>
                  <a:gd name="T27" fmla="*/ 1878 h 4136"/>
                  <a:gd name="T28" fmla="*/ 1045 w 1726"/>
                  <a:gd name="T29" fmla="*/ 2157 h 4136"/>
                  <a:gd name="T30" fmla="*/ 955 w 1726"/>
                  <a:gd name="T31" fmla="*/ 2428 h 4136"/>
                  <a:gd name="T32" fmla="*/ 850 w 1726"/>
                  <a:gd name="T33" fmla="*/ 2689 h 4136"/>
                  <a:gd name="T34" fmla="*/ 729 w 1726"/>
                  <a:gd name="T35" fmla="*/ 2743 h 4136"/>
                  <a:gd name="T36" fmla="*/ 591 w 1726"/>
                  <a:gd name="T37" fmla="*/ 2750 h 4136"/>
                  <a:gd name="T38" fmla="*/ 457 w 1726"/>
                  <a:gd name="T39" fmla="*/ 2785 h 4136"/>
                  <a:gd name="T40" fmla="*/ 336 w 1726"/>
                  <a:gd name="T41" fmla="*/ 2843 h 4136"/>
                  <a:gd name="T42" fmla="*/ 228 w 1726"/>
                  <a:gd name="T43" fmla="*/ 2923 h 4136"/>
                  <a:gd name="T44" fmla="*/ 139 w 1726"/>
                  <a:gd name="T45" fmla="*/ 3022 h 4136"/>
                  <a:gd name="T46" fmla="*/ 70 w 1726"/>
                  <a:gd name="T47" fmla="*/ 3136 h 4136"/>
                  <a:gd name="T48" fmla="*/ 22 w 1726"/>
                  <a:gd name="T49" fmla="*/ 3265 h 4136"/>
                  <a:gd name="T50" fmla="*/ 2 w 1726"/>
                  <a:gd name="T51" fmla="*/ 3403 h 4136"/>
                  <a:gd name="T52" fmla="*/ 9 w 1726"/>
                  <a:gd name="T53" fmla="*/ 3545 h 4136"/>
                  <a:gd name="T54" fmla="*/ 43 w 1726"/>
                  <a:gd name="T55" fmla="*/ 3679 h 4136"/>
                  <a:gd name="T56" fmla="*/ 102 w 1726"/>
                  <a:gd name="T57" fmla="*/ 3800 h 4136"/>
                  <a:gd name="T58" fmla="*/ 182 w 1726"/>
                  <a:gd name="T59" fmla="*/ 3908 h 4136"/>
                  <a:gd name="T60" fmla="*/ 280 w 1726"/>
                  <a:gd name="T61" fmla="*/ 3997 h 4136"/>
                  <a:gd name="T62" fmla="*/ 395 w 1726"/>
                  <a:gd name="T63" fmla="*/ 4067 h 4136"/>
                  <a:gd name="T64" fmla="*/ 523 w 1726"/>
                  <a:gd name="T65" fmla="*/ 4114 h 4136"/>
                  <a:gd name="T66" fmla="*/ 661 w 1726"/>
                  <a:gd name="T67" fmla="*/ 4135 h 4136"/>
                  <a:gd name="T68" fmla="*/ 803 w 1726"/>
                  <a:gd name="T69" fmla="*/ 4128 h 4136"/>
                  <a:gd name="T70" fmla="*/ 936 w 1726"/>
                  <a:gd name="T71" fmla="*/ 4093 h 4136"/>
                  <a:gd name="T72" fmla="*/ 1058 w 1726"/>
                  <a:gd name="T73" fmla="*/ 4034 h 4136"/>
                  <a:gd name="T74" fmla="*/ 1165 w 1726"/>
                  <a:gd name="T75" fmla="*/ 3954 h 4136"/>
                  <a:gd name="T76" fmla="*/ 1255 w 1726"/>
                  <a:gd name="T77" fmla="*/ 3856 h 4136"/>
                  <a:gd name="T78" fmla="*/ 1325 w 1726"/>
                  <a:gd name="T79" fmla="*/ 3741 h 4136"/>
                  <a:gd name="T80" fmla="*/ 1371 w 1726"/>
                  <a:gd name="T81" fmla="*/ 3613 h 4136"/>
                  <a:gd name="T82" fmla="*/ 1392 w 1726"/>
                  <a:gd name="T83" fmla="*/ 3474 h 4136"/>
                  <a:gd name="T84" fmla="*/ 1386 w 1726"/>
                  <a:gd name="T85" fmla="*/ 3338 h 4136"/>
                  <a:gd name="T86" fmla="*/ 1356 w 1726"/>
                  <a:gd name="T87" fmla="*/ 3213 h 4136"/>
                  <a:gd name="T88" fmla="*/ 1303 w 1726"/>
                  <a:gd name="T89" fmla="*/ 3097 h 4136"/>
                  <a:gd name="T90" fmla="*/ 1231 w 1726"/>
                  <a:gd name="T91" fmla="*/ 2993 h 4136"/>
                  <a:gd name="T92" fmla="*/ 1303 w 1726"/>
                  <a:gd name="T93" fmla="*/ 2757 h 4136"/>
                  <a:gd name="T94" fmla="*/ 1412 w 1726"/>
                  <a:gd name="T95" fmla="*/ 2466 h 4136"/>
                  <a:gd name="T96" fmla="*/ 1504 w 1726"/>
                  <a:gd name="T97" fmla="*/ 2166 h 4136"/>
                  <a:gd name="T98" fmla="*/ 1580 w 1726"/>
                  <a:gd name="T99" fmla="*/ 1856 h 4136"/>
                  <a:gd name="T100" fmla="*/ 1641 w 1726"/>
                  <a:gd name="T101" fmla="*/ 1535 h 4136"/>
                  <a:gd name="T102" fmla="*/ 1685 w 1726"/>
                  <a:gd name="T103" fmla="*/ 1205 h 4136"/>
                  <a:gd name="T104" fmla="*/ 1713 w 1726"/>
                  <a:gd name="T105" fmla="*/ 864 h 4136"/>
                  <a:gd name="T106" fmla="*/ 1724 w 1726"/>
                  <a:gd name="T107" fmla="*/ 514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26" h="4136">
                    <a:moveTo>
                      <a:pt x="1726" y="423"/>
                    </a:moveTo>
                    <a:lnTo>
                      <a:pt x="1724" y="371"/>
                    </a:lnTo>
                    <a:lnTo>
                      <a:pt x="1723" y="317"/>
                    </a:lnTo>
                    <a:lnTo>
                      <a:pt x="1722" y="264"/>
                    </a:lnTo>
                    <a:lnTo>
                      <a:pt x="1719" y="211"/>
                    </a:lnTo>
                    <a:lnTo>
                      <a:pt x="1716" y="158"/>
                    </a:lnTo>
                    <a:lnTo>
                      <a:pt x="1713" y="105"/>
                    </a:lnTo>
                    <a:lnTo>
                      <a:pt x="1709" y="53"/>
                    </a:lnTo>
                    <a:lnTo>
                      <a:pt x="1704" y="0"/>
                    </a:lnTo>
                    <a:lnTo>
                      <a:pt x="1684" y="9"/>
                    </a:lnTo>
                    <a:lnTo>
                      <a:pt x="1663" y="17"/>
                    </a:lnTo>
                    <a:lnTo>
                      <a:pt x="1644" y="24"/>
                    </a:lnTo>
                    <a:lnTo>
                      <a:pt x="1623" y="30"/>
                    </a:lnTo>
                    <a:lnTo>
                      <a:pt x="1601" y="37"/>
                    </a:lnTo>
                    <a:lnTo>
                      <a:pt x="1580" y="43"/>
                    </a:lnTo>
                    <a:lnTo>
                      <a:pt x="1559" y="48"/>
                    </a:lnTo>
                    <a:lnTo>
                      <a:pt x="1538" y="52"/>
                    </a:lnTo>
                    <a:lnTo>
                      <a:pt x="1516" y="56"/>
                    </a:lnTo>
                    <a:lnTo>
                      <a:pt x="1493" y="60"/>
                    </a:lnTo>
                    <a:lnTo>
                      <a:pt x="1472" y="64"/>
                    </a:lnTo>
                    <a:lnTo>
                      <a:pt x="1450" y="66"/>
                    </a:lnTo>
                    <a:lnTo>
                      <a:pt x="1427" y="68"/>
                    </a:lnTo>
                    <a:lnTo>
                      <a:pt x="1404" y="69"/>
                    </a:lnTo>
                    <a:lnTo>
                      <a:pt x="1382" y="70"/>
                    </a:lnTo>
                    <a:lnTo>
                      <a:pt x="1359" y="71"/>
                    </a:lnTo>
                    <a:lnTo>
                      <a:pt x="1335" y="70"/>
                    </a:lnTo>
                    <a:lnTo>
                      <a:pt x="1312" y="69"/>
                    </a:lnTo>
                    <a:lnTo>
                      <a:pt x="1289" y="68"/>
                    </a:lnTo>
                    <a:lnTo>
                      <a:pt x="1266" y="66"/>
                    </a:lnTo>
                    <a:lnTo>
                      <a:pt x="1270" y="110"/>
                    </a:lnTo>
                    <a:lnTo>
                      <a:pt x="1273" y="154"/>
                    </a:lnTo>
                    <a:lnTo>
                      <a:pt x="1276" y="198"/>
                    </a:lnTo>
                    <a:lnTo>
                      <a:pt x="1278" y="244"/>
                    </a:lnTo>
                    <a:lnTo>
                      <a:pt x="1280" y="289"/>
                    </a:lnTo>
                    <a:lnTo>
                      <a:pt x="1282" y="333"/>
                    </a:lnTo>
                    <a:lnTo>
                      <a:pt x="1282" y="379"/>
                    </a:lnTo>
                    <a:lnTo>
                      <a:pt x="1283" y="423"/>
                    </a:lnTo>
                    <a:lnTo>
                      <a:pt x="1282" y="505"/>
                    </a:lnTo>
                    <a:lnTo>
                      <a:pt x="1281" y="587"/>
                    </a:lnTo>
                    <a:lnTo>
                      <a:pt x="1279" y="668"/>
                    </a:lnTo>
                    <a:lnTo>
                      <a:pt x="1276" y="748"/>
                    </a:lnTo>
                    <a:lnTo>
                      <a:pt x="1272" y="828"/>
                    </a:lnTo>
                    <a:lnTo>
                      <a:pt x="1267" y="907"/>
                    </a:lnTo>
                    <a:lnTo>
                      <a:pt x="1261" y="984"/>
                    </a:lnTo>
                    <a:lnTo>
                      <a:pt x="1254" y="1062"/>
                    </a:lnTo>
                    <a:lnTo>
                      <a:pt x="1247" y="1140"/>
                    </a:lnTo>
                    <a:lnTo>
                      <a:pt x="1239" y="1216"/>
                    </a:lnTo>
                    <a:lnTo>
                      <a:pt x="1228" y="1292"/>
                    </a:lnTo>
                    <a:lnTo>
                      <a:pt x="1218" y="1367"/>
                    </a:lnTo>
                    <a:lnTo>
                      <a:pt x="1208" y="1442"/>
                    </a:lnTo>
                    <a:lnTo>
                      <a:pt x="1195" y="1516"/>
                    </a:lnTo>
                    <a:lnTo>
                      <a:pt x="1182" y="1590"/>
                    </a:lnTo>
                    <a:lnTo>
                      <a:pt x="1168" y="1663"/>
                    </a:lnTo>
                    <a:lnTo>
                      <a:pt x="1154" y="1735"/>
                    </a:lnTo>
                    <a:lnTo>
                      <a:pt x="1137" y="1807"/>
                    </a:lnTo>
                    <a:lnTo>
                      <a:pt x="1120" y="1878"/>
                    </a:lnTo>
                    <a:lnTo>
                      <a:pt x="1103" y="1949"/>
                    </a:lnTo>
                    <a:lnTo>
                      <a:pt x="1084" y="2018"/>
                    </a:lnTo>
                    <a:lnTo>
                      <a:pt x="1066" y="2089"/>
                    </a:lnTo>
                    <a:lnTo>
                      <a:pt x="1045" y="2157"/>
                    </a:lnTo>
                    <a:lnTo>
                      <a:pt x="1024" y="2226"/>
                    </a:lnTo>
                    <a:lnTo>
                      <a:pt x="1001" y="2294"/>
                    </a:lnTo>
                    <a:lnTo>
                      <a:pt x="979" y="2361"/>
                    </a:lnTo>
                    <a:lnTo>
                      <a:pt x="955" y="2428"/>
                    </a:lnTo>
                    <a:lnTo>
                      <a:pt x="930" y="2494"/>
                    </a:lnTo>
                    <a:lnTo>
                      <a:pt x="904" y="2560"/>
                    </a:lnTo>
                    <a:lnTo>
                      <a:pt x="878" y="2625"/>
                    </a:lnTo>
                    <a:lnTo>
                      <a:pt x="850" y="2689"/>
                    </a:lnTo>
                    <a:lnTo>
                      <a:pt x="821" y="2754"/>
                    </a:lnTo>
                    <a:lnTo>
                      <a:pt x="791" y="2748"/>
                    </a:lnTo>
                    <a:lnTo>
                      <a:pt x="760" y="2745"/>
                    </a:lnTo>
                    <a:lnTo>
                      <a:pt x="729" y="2743"/>
                    </a:lnTo>
                    <a:lnTo>
                      <a:pt x="697" y="2742"/>
                    </a:lnTo>
                    <a:lnTo>
                      <a:pt x="661" y="2743"/>
                    </a:lnTo>
                    <a:lnTo>
                      <a:pt x="626" y="2745"/>
                    </a:lnTo>
                    <a:lnTo>
                      <a:pt x="591" y="2750"/>
                    </a:lnTo>
                    <a:lnTo>
                      <a:pt x="557" y="2756"/>
                    </a:lnTo>
                    <a:lnTo>
                      <a:pt x="523" y="2764"/>
                    </a:lnTo>
                    <a:lnTo>
                      <a:pt x="490" y="2773"/>
                    </a:lnTo>
                    <a:lnTo>
                      <a:pt x="457" y="2785"/>
                    </a:lnTo>
                    <a:lnTo>
                      <a:pt x="426" y="2797"/>
                    </a:lnTo>
                    <a:lnTo>
                      <a:pt x="395" y="2811"/>
                    </a:lnTo>
                    <a:lnTo>
                      <a:pt x="365" y="2826"/>
                    </a:lnTo>
                    <a:lnTo>
                      <a:pt x="336" y="2843"/>
                    </a:lnTo>
                    <a:lnTo>
                      <a:pt x="308" y="2861"/>
                    </a:lnTo>
                    <a:lnTo>
                      <a:pt x="280" y="2880"/>
                    </a:lnTo>
                    <a:lnTo>
                      <a:pt x="254" y="2901"/>
                    </a:lnTo>
                    <a:lnTo>
                      <a:pt x="228" y="2923"/>
                    </a:lnTo>
                    <a:lnTo>
                      <a:pt x="205" y="2946"/>
                    </a:lnTo>
                    <a:lnTo>
                      <a:pt x="182" y="2970"/>
                    </a:lnTo>
                    <a:lnTo>
                      <a:pt x="160" y="2995"/>
                    </a:lnTo>
                    <a:lnTo>
                      <a:pt x="139" y="3022"/>
                    </a:lnTo>
                    <a:lnTo>
                      <a:pt x="120" y="3049"/>
                    </a:lnTo>
                    <a:lnTo>
                      <a:pt x="102" y="3077"/>
                    </a:lnTo>
                    <a:lnTo>
                      <a:pt x="84" y="3107"/>
                    </a:lnTo>
                    <a:lnTo>
                      <a:pt x="70" y="3136"/>
                    </a:lnTo>
                    <a:lnTo>
                      <a:pt x="55" y="3167"/>
                    </a:lnTo>
                    <a:lnTo>
                      <a:pt x="43" y="3199"/>
                    </a:lnTo>
                    <a:lnTo>
                      <a:pt x="33" y="3232"/>
                    </a:lnTo>
                    <a:lnTo>
                      <a:pt x="22" y="3265"/>
                    </a:lnTo>
                    <a:lnTo>
                      <a:pt x="15" y="3298"/>
                    </a:lnTo>
                    <a:lnTo>
                      <a:pt x="9" y="3333"/>
                    </a:lnTo>
                    <a:lnTo>
                      <a:pt x="5" y="3367"/>
                    </a:lnTo>
                    <a:lnTo>
                      <a:pt x="2" y="3403"/>
                    </a:lnTo>
                    <a:lnTo>
                      <a:pt x="0" y="3439"/>
                    </a:lnTo>
                    <a:lnTo>
                      <a:pt x="2" y="3474"/>
                    </a:lnTo>
                    <a:lnTo>
                      <a:pt x="5" y="3511"/>
                    </a:lnTo>
                    <a:lnTo>
                      <a:pt x="9" y="3545"/>
                    </a:lnTo>
                    <a:lnTo>
                      <a:pt x="15" y="3579"/>
                    </a:lnTo>
                    <a:lnTo>
                      <a:pt x="22" y="3613"/>
                    </a:lnTo>
                    <a:lnTo>
                      <a:pt x="33" y="3646"/>
                    </a:lnTo>
                    <a:lnTo>
                      <a:pt x="43" y="3679"/>
                    </a:lnTo>
                    <a:lnTo>
                      <a:pt x="55" y="3710"/>
                    </a:lnTo>
                    <a:lnTo>
                      <a:pt x="70" y="3741"/>
                    </a:lnTo>
                    <a:lnTo>
                      <a:pt x="84" y="3771"/>
                    </a:lnTo>
                    <a:lnTo>
                      <a:pt x="102" y="3800"/>
                    </a:lnTo>
                    <a:lnTo>
                      <a:pt x="120" y="3829"/>
                    </a:lnTo>
                    <a:lnTo>
                      <a:pt x="139" y="3856"/>
                    </a:lnTo>
                    <a:lnTo>
                      <a:pt x="160" y="3882"/>
                    </a:lnTo>
                    <a:lnTo>
                      <a:pt x="182" y="3908"/>
                    </a:lnTo>
                    <a:lnTo>
                      <a:pt x="205" y="3932"/>
                    </a:lnTo>
                    <a:lnTo>
                      <a:pt x="228" y="3954"/>
                    </a:lnTo>
                    <a:lnTo>
                      <a:pt x="254" y="3976"/>
                    </a:lnTo>
                    <a:lnTo>
                      <a:pt x="280" y="3997"/>
                    </a:lnTo>
                    <a:lnTo>
                      <a:pt x="308" y="4017"/>
                    </a:lnTo>
                    <a:lnTo>
                      <a:pt x="336" y="4034"/>
                    </a:lnTo>
                    <a:lnTo>
                      <a:pt x="365" y="4052"/>
                    </a:lnTo>
                    <a:lnTo>
                      <a:pt x="395" y="4067"/>
                    </a:lnTo>
                    <a:lnTo>
                      <a:pt x="426" y="4081"/>
                    </a:lnTo>
                    <a:lnTo>
                      <a:pt x="457" y="4093"/>
                    </a:lnTo>
                    <a:lnTo>
                      <a:pt x="490" y="4105"/>
                    </a:lnTo>
                    <a:lnTo>
                      <a:pt x="523" y="4114"/>
                    </a:lnTo>
                    <a:lnTo>
                      <a:pt x="557" y="4121"/>
                    </a:lnTo>
                    <a:lnTo>
                      <a:pt x="591" y="4128"/>
                    </a:lnTo>
                    <a:lnTo>
                      <a:pt x="626" y="4132"/>
                    </a:lnTo>
                    <a:lnTo>
                      <a:pt x="661" y="4135"/>
                    </a:lnTo>
                    <a:lnTo>
                      <a:pt x="697" y="4136"/>
                    </a:lnTo>
                    <a:lnTo>
                      <a:pt x="733" y="4135"/>
                    </a:lnTo>
                    <a:lnTo>
                      <a:pt x="768" y="4132"/>
                    </a:lnTo>
                    <a:lnTo>
                      <a:pt x="803" y="4128"/>
                    </a:lnTo>
                    <a:lnTo>
                      <a:pt x="838" y="4121"/>
                    </a:lnTo>
                    <a:lnTo>
                      <a:pt x="871" y="4114"/>
                    </a:lnTo>
                    <a:lnTo>
                      <a:pt x="904" y="4105"/>
                    </a:lnTo>
                    <a:lnTo>
                      <a:pt x="936" y="4093"/>
                    </a:lnTo>
                    <a:lnTo>
                      <a:pt x="968" y="4081"/>
                    </a:lnTo>
                    <a:lnTo>
                      <a:pt x="999" y="4067"/>
                    </a:lnTo>
                    <a:lnTo>
                      <a:pt x="1029" y="4052"/>
                    </a:lnTo>
                    <a:lnTo>
                      <a:pt x="1058" y="4034"/>
                    </a:lnTo>
                    <a:lnTo>
                      <a:pt x="1086" y="4017"/>
                    </a:lnTo>
                    <a:lnTo>
                      <a:pt x="1113" y="3997"/>
                    </a:lnTo>
                    <a:lnTo>
                      <a:pt x="1140" y="3976"/>
                    </a:lnTo>
                    <a:lnTo>
                      <a:pt x="1165" y="3954"/>
                    </a:lnTo>
                    <a:lnTo>
                      <a:pt x="1189" y="3932"/>
                    </a:lnTo>
                    <a:lnTo>
                      <a:pt x="1213" y="3908"/>
                    </a:lnTo>
                    <a:lnTo>
                      <a:pt x="1234" y="3882"/>
                    </a:lnTo>
                    <a:lnTo>
                      <a:pt x="1255" y="3856"/>
                    </a:lnTo>
                    <a:lnTo>
                      <a:pt x="1274" y="3829"/>
                    </a:lnTo>
                    <a:lnTo>
                      <a:pt x="1292" y="3800"/>
                    </a:lnTo>
                    <a:lnTo>
                      <a:pt x="1309" y="3771"/>
                    </a:lnTo>
                    <a:lnTo>
                      <a:pt x="1325" y="3741"/>
                    </a:lnTo>
                    <a:lnTo>
                      <a:pt x="1338" y="3710"/>
                    </a:lnTo>
                    <a:lnTo>
                      <a:pt x="1350" y="3679"/>
                    </a:lnTo>
                    <a:lnTo>
                      <a:pt x="1362" y="3646"/>
                    </a:lnTo>
                    <a:lnTo>
                      <a:pt x="1371" y="3613"/>
                    </a:lnTo>
                    <a:lnTo>
                      <a:pt x="1379" y="3579"/>
                    </a:lnTo>
                    <a:lnTo>
                      <a:pt x="1385" y="3545"/>
                    </a:lnTo>
                    <a:lnTo>
                      <a:pt x="1390" y="3511"/>
                    </a:lnTo>
                    <a:lnTo>
                      <a:pt x="1392" y="3474"/>
                    </a:lnTo>
                    <a:lnTo>
                      <a:pt x="1393" y="3439"/>
                    </a:lnTo>
                    <a:lnTo>
                      <a:pt x="1392" y="3405"/>
                    </a:lnTo>
                    <a:lnTo>
                      <a:pt x="1390" y="3372"/>
                    </a:lnTo>
                    <a:lnTo>
                      <a:pt x="1386" y="3338"/>
                    </a:lnTo>
                    <a:lnTo>
                      <a:pt x="1381" y="3306"/>
                    </a:lnTo>
                    <a:lnTo>
                      <a:pt x="1373" y="3275"/>
                    </a:lnTo>
                    <a:lnTo>
                      <a:pt x="1365" y="3243"/>
                    </a:lnTo>
                    <a:lnTo>
                      <a:pt x="1356" y="3213"/>
                    </a:lnTo>
                    <a:lnTo>
                      <a:pt x="1344" y="3183"/>
                    </a:lnTo>
                    <a:lnTo>
                      <a:pt x="1332" y="3154"/>
                    </a:lnTo>
                    <a:lnTo>
                      <a:pt x="1318" y="3125"/>
                    </a:lnTo>
                    <a:lnTo>
                      <a:pt x="1303" y="3097"/>
                    </a:lnTo>
                    <a:lnTo>
                      <a:pt x="1286" y="3070"/>
                    </a:lnTo>
                    <a:lnTo>
                      <a:pt x="1270" y="3043"/>
                    </a:lnTo>
                    <a:lnTo>
                      <a:pt x="1251" y="3018"/>
                    </a:lnTo>
                    <a:lnTo>
                      <a:pt x="1231" y="2993"/>
                    </a:lnTo>
                    <a:lnTo>
                      <a:pt x="1211" y="2969"/>
                    </a:lnTo>
                    <a:lnTo>
                      <a:pt x="1242" y="2899"/>
                    </a:lnTo>
                    <a:lnTo>
                      <a:pt x="1273" y="2828"/>
                    </a:lnTo>
                    <a:lnTo>
                      <a:pt x="1303" y="2757"/>
                    </a:lnTo>
                    <a:lnTo>
                      <a:pt x="1332" y="2685"/>
                    </a:lnTo>
                    <a:lnTo>
                      <a:pt x="1359" y="2613"/>
                    </a:lnTo>
                    <a:lnTo>
                      <a:pt x="1386" y="2540"/>
                    </a:lnTo>
                    <a:lnTo>
                      <a:pt x="1412" y="2466"/>
                    </a:lnTo>
                    <a:lnTo>
                      <a:pt x="1436" y="2392"/>
                    </a:lnTo>
                    <a:lnTo>
                      <a:pt x="1460" y="2317"/>
                    </a:lnTo>
                    <a:lnTo>
                      <a:pt x="1482" y="2241"/>
                    </a:lnTo>
                    <a:lnTo>
                      <a:pt x="1504" y="2166"/>
                    </a:lnTo>
                    <a:lnTo>
                      <a:pt x="1525" y="2089"/>
                    </a:lnTo>
                    <a:lnTo>
                      <a:pt x="1544" y="2012"/>
                    </a:lnTo>
                    <a:lnTo>
                      <a:pt x="1563" y="1933"/>
                    </a:lnTo>
                    <a:lnTo>
                      <a:pt x="1580" y="1856"/>
                    </a:lnTo>
                    <a:lnTo>
                      <a:pt x="1597" y="1777"/>
                    </a:lnTo>
                    <a:lnTo>
                      <a:pt x="1613" y="1697"/>
                    </a:lnTo>
                    <a:lnTo>
                      <a:pt x="1627" y="1616"/>
                    </a:lnTo>
                    <a:lnTo>
                      <a:pt x="1641" y="1535"/>
                    </a:lnTo>
                    <a:lnTo>
                      <a:pt x="1653" y="1453"/>
                    </a:lnTo>
                    <a:lnTo>
                      <a:pt x="1664" y="1371"/>
                    </a:lnTo>
                    <a:lnTo>
                      <a:pt x="1675" y="1288"/>
                    </a:lnTo>
                    <a:lnTo>
                      <a:pt x="1685" y="1205"/>
                    </a:lnTo>
                    <a:lnTo>
                      <a:pt x="1693" y="1121"/>
                    </a:lnTo>
                    <a:lnTo>
                      <a:pt x="1701" y="1036"/>
                    </a:lnTo>
                    <a:lnTo>
                      <a:pt x="1707" y="950"/>
                    </a:lnTo>
                    <a:lnTo>
                      <a:pt x="1713" y="864"/>
                    </a:lnTo>
                    <a:lnTo>
                      <a:pt x="1717" y="778"/>
                    </a:lnTo>
                    <a:lnTo>
                      <a:pt x="1720" y="690"/>
                    </a:lnTo>
                    <a:lnTo>
                      <a:pt x="1723" y="602"/>
                    </a:lnTo>
                    <a:lnTo>
                      <a:pt x="1724" y="514"/>
                    </a:lnTo>
                    <a:lnTo>
                      <a:pt x="1726" y="423"/>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16" name="淘宝店chenying0907 16"/>
              <p:cNvSpPr/>
              <p:nvPr/>
            </p:nvSpPr>
            <p:spPr bwMode="auto">
              <a:xfrm>
                <a:off x="5203122" y="2889895"/>
                <a:ext cx="138113" cy="138113"/>
              </a:xfrm>
              <a:custGeom>
                <a:avLst/>
                <a:gdLst>
                  <a:gd name="T0" fmla="*/ 2 w 696"/>
                  <a:gd name="T1" fmla="*/ 312 h 696"/>
                  <a:gd name="T2" fmla="*/ 11 w 696"/>
                  <a:gd name="T3" fmla="*/ 261 h 696"/>
                  <a:gd name="T4" fmla="*/ 28 w 696"/>
                  <a:gd name="T5" fmla="*/ 212 h 696"/>
                  <a:gd name="T6" fmla="*/ 50 w 696"/>
                  <a:gd name="T7" fmla="*/ 168 h 696"/>
                  <a:gd name="T8" fmla="*/ 79 w 696"/>
                  <a:gd name="T9" fmla="*/ 126 h 696"/>
                  <a:gd name="T10" fmla="*/ 114 w 696"/>
                  <a:gd name="T11" fmla="*/ 90 h 696"/>
                  <a:gd name="T12" fmla="*/ 153 w 696"/>
                  <a:gd name="T13" fmla="*/ 59 h 696"/>
                  <a:gd name="T14" fmla="*/ 197 w 696"/>
                  <a:gd name="T15" fmla="*/ 34 h 696"/>
                  <a:gd name="T16" fmla="*/ 244 w 696"/>
                  <a:gd name="T17" fmla="*/ 15 h 696"/>
                  <a:gd name="T18" fmla="*/ 295 w 696"/>
                  <a:gd name="T19" fmla="*/ 4 h 696"/>
                  <a:gd name="T20" fmla="*/ 348 w 696"/>
                  <a:gd name="T21" fmla="*/ 0 h 696"/>
                  <a:gd name="T22" fmla="*/ 401 w 696"/>
                  <a:gd name="T23" fmla="*/ 4 h 696"/>
                  <a:gd name="T24" fmla="*/ 451 w 696"/>
                  <a:gd name="T25" fmla="*/ 15 h 696"/>
                  <a:gd name="T26" fmla="*/ 499 w 696"/>
                  <a:gd name="T27" fmla="*/ 34 h 696"/>
                  <a:gd name="T28" fmla="*/ 543 w 696"/>
                  <a:gd name="T29" fmla="*/ 59 h 696"/>
                  <a:gd name="T30" fmla="*/ 582 w 696"/>
                  <a:gd name="T31" fmla="*/ 90 h 696"/>
                  <a:gd name="T32" fmla="*/ 616 w 696"/>
                  <a:gd name="T33" fmla="*/ 126 h 696"/>
                  <a:gd name="T34" fmla="*/ 646 w 696"/>
                  <a:gd name="T35" fmla="*/ 168 h 696"/>
                  <a:gd name="T36" fmla="*/ 669 w 696"/>
                  <a:gd name="T37" fmla="*/ 212 h 696"/>
                  <a:gd name="T38" fmla="*/ 685 w 696"/>
                  <a:gd name="T39" fmla="*/ 261 h 696"/>
                  <a:gd name="T40" fmla="*/ 694 w 696"/>
                  <a:gd name="T41" fmla="*/ 312 h 696"/>
                  <a:gd name="T42" fmla="*/ 696 w 696"/>
                  <a:gd name="T43" fmla="*/ 366 h 696"/>
                  <a:gd name="T44" fmla="*/ 689 w 696"/>
                  <a:gd name="T45" fmla="*/ 419 h 696"/>
                  <a:gd name="T46" fmla="*/ 675 w 696"/>
                  <a:gd name="T47" fmla="*/ 467 h 696"/>
                  <a:gd name="T48" fmla="*/ 654 w 696"/>
                  <a:gd name="T49" fmla="*/ 514 h 696"/>
                  <a:gd name="T50" fmla="*/ 626 w 696"/>
                  <a:gd name="T51" fmla="*/ 556 h 696"/>
                  <a:gd name="T52" fmla="*/ 594 w 696"/>
                  <a:gd name="T53" fmla="*/ 594 h 696"/>
                  <a:gd name="T54" fmla="*/ 556 w 696"/>
                  <a:gd name="T55" fmla="*/ 627 h 696"/>
                  <a:gd name="T56" fmla="*/ 513 w 696"/>
                  <a:gd name="T57" fmla="*/ 654 h 696"/>
                  <a:gd name="T58" fmla="*/ 468 w 696"/>
                  <a:gd name="T59" fmla="*/ 675 h 696"/>
                  <a:gd name="T60" fmla="*/ 418 w 696"/>
                  <a:gd name="T61" fmla="*/ 689 h 696"/>
                  <a:gd name="T62" fmla="*/ 365 w 696"/>
                  <a:gd name="T63" fmla="*/ 695 h 696"/>
                  <a:gd name="T64" fmla="*/ 312 w 696"/>
                  <a:gd name="T65" fmla="*/ 694 h 696"/>
                  <a:gd name="T66" fmla="*/ 261 w 696"/>
                  <a:gd name="T67" fmla="*/ 685 h 696"/>
                  <a:gd name="T68" fmla="*/ 212 w 696"/>
                  <a:gd name="T69" fmla="*/ 668 h 696"/>
                  <a:gd name="T70" fmla="*/ 167 w 696"/>
                  <a:gd name="T71" fmla="*/ 646 h 696"/>
                  <a:gd name="T72" fmla="*/ 127 w 696"/>
                  <a:gd name="T73" fmla="*/ 617 h 696"/>
                  <a:gd name="T74" fmla="*/ 91 w 696"/>
                  <a:gd name="T75" fmla="*/ 582 h 696"/>
                  <a:gd name="T76" fmla="*/ 60 w 696"/>
                  <a:gd name="T77" fmla="*/ 543 h 696"/>
                  <a:gd name="T78" fmla="*/ 34 w 696"/>
                  <a:gd name="T79" fmla="*/ 498 h 696"/>
                  <a:gd name="T80" fmla="*/ 15 w 696"/>
                  <a:gd name="T81" fmla="*/ 452 h 696"/>
                  <a:gd name="T82" fmla="*/ 4 w 696"/>
                  <a:gd name="T83" fmla="*/ 401 h 696"/>
                  <a:gd name="T84" fmla="*/ 0 w 696"/>
                  <a:gd name="T85" fmla="*/ 348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6" h="696">
                    <a:moveTo>
                      <a:pt x="0" y="348"/>
                    </a:moveTo>
                    <a:lnTo>
                      <a:pt x="1" y="330"/>
                    </a:lnTo>
                    <a:lnTo>
                      <a:pt x="2" y="312"/>
                    </a:lnTo>
                    <a:lnTo>
                      <a:pt x="4" y="295"/>
                    </a:lnTo>
                    <a:lnTo>
                      <a:pt x="7" y="277"/>
                    </a:lnTo>
                    <a:lnTo>
                      <a:pt x="11" y="261"/>
                    </a:lnTo>
                    <a:lnTo>
                      <a:pt x="15" y="244"/>
                    </a:lnTo>
                    <a:lnTo>
                      <a:pt x="21" y="228"/>
                    </a:lnTo>
                    <a:lnTo>
                      <a:pt x="28" y="212"/>
                    </a:lnTo>
                    <a:lnTo>
                      <a:pt x="34" y="197"/>
                    </a:lnTo>
                    <a:lnTo>
                      <a:pt x="42" y="182"/>
                    </a:lnTo>
                    <a:lnTo>
                      <a:pt x="50" y="168"/>
                    </a:lnTo>
                    <a:lnTo>
                      <a:pt x="60" y="153"/>
                    </a:lnTo>
                    <a:lnTo>
                      <a:pt x="69" y="140"/>
                    </a:lnTo>
                    <a:lnTo>
                      <a:pt x="79" y="126"/>
                    </a:lnTo>
                    <a:lnTo>
                      <a:pt x="91" y="114"/>
                    </a:lnTo>
                    <a:lnTo>
                      <a:pt x="102" y="101"/>
                    </a:lnTo>
                    <a:lnTo>
                      <a:pt x="114" y="90"/>
                    </a:lnTo>
                    <a:lnTo>
                      <a:pt x="127" y="79"/>
                    </a:lnTo>
                    <a:lnTo>
                      <a:pt x="139" y="69"/>
                    </a:lnTo>
                    <a:lnTo>
                      <a:pt x="153" y="59"/>
                    </a:lnTo>
                    <a:lnTo>
                      <a:pt x="167" y="49"/>
                    </a:lnTo>
                    <a:lnTo>
                      <a:pt x="182" y="41"/>
                    </a:lnTo>
                    <a:lnTo>
                      <a:pt x="197" y="34"/>
                    </a:lnTo>
                    <a:lnTo>
                      <a:pt x="212" y="27"/>
                    </a:lnTo>
                    <a:lnTo>
                      <a:pt x="229" y="20"/>
                    </a:lnTo>
                    <a:lnTo>
                      <a:pt x="244" y="15"/>
                    </a:lnTo>
                    <a:lnTo>
                      <a:pt x="261" y="10"/>
                    </a:lnTo>
                    <a:lnTo>
                      <a:pt x="277" y="7"/>
                    </a:lnTo>
                    <a:lnTo>
                      <a:pt x="295" y="4"/>
                    </a:lnTo>
                    <a:lnTo>
                      <a:pt x="312" y="2"/>
                    </a:lnTo>
                    <a:lnTo>
                      <a:pt x="330" y="0"/>
                    </a:lnTo>
                    <a:lnTo>
                      <a:pt x="348" y="0"/>
                    </a:lnTo>
                    <a:lnTo>
                      <a:pt x="365" y="0"/>
                    </a:lnTo>
                    <a:lnTo>
                      <a:pt x="384" y="2"/>
                    </a:lnTo>
                    <a:lnTo>
                      <a:pt x="401" y="4"/>
                    </a:lnTo>
                    <a:lnTo>
                      <a:pt x="418" y="7"/>
                    </a:lnTo>
                    <a:lnTo>
                      <a:pt x="435" y="10"/>
                    </a:lnTo>
                    <a:lnTo>
                      <a:pt x="451" y="15"/>
                    </a:lnTo>
                    <a:lnTo>
                      <a:pt x="468" y="20"/>
                    </a:lnTo>
                    <a:lnTo>
                      <a:pt x="483" y="27"/>
                    </a:lnTo>
                    <a:lnTo>
                      <a:pt x="499" y="34"/>
                    </a:lnTo>
                    <a:lnTo>
                      <a:pt x="513" y="41"/>
                    </a:lnTo>
                    <a:lnTo>
                      <a:pt x="528" y="49"/>
                    </a:lnTo>
                    <a:lnTo>
                      <a:pt x="543" y="59"/>
                    </a:lnTo>
                    <a:lnTo>
                      <a:pt x="556" y="69"/>
                    </a:lnTo>
                    <a:lnTo>
                      <a:pt x="569" y="79"/>
                    </a:lnTo>
                    <a:lnTo>
                      <a:pt x="582" y="90"/>
                    </a:lnTo>
                    <a:lnTo>
                      <a:pt x="594" y="101"/>
                    </a:lnTo>
                    <a:lnTo>
                      <a:pt x="606" y="114"/>
                    </a:lnTo>
                    <a:lnTo>
                      <a:pt x="616" y="126"/>
                    </a:lnTo>
                    <a:lnTo>
                      <a:pt x="626" y="140"/>
                    </a:lnTo>
                    <a:lnTo>
                      <a:pt x="637" y="153"/>
                    </a:lnTo>
                    <a:lnTo>
                      <a:pt x="646" y="168"/>
                    </a:lnTo>
                    <a:lnTo>
                      <a:pt x="654" y="182"/>
                    </a:lnTo>
                    <a:lnTo>
                      <a:pt x="662" y="197"/>
                    </a:lnTo>
                    <a:lnTo>
                      <a:pt x="669" y="212"/>
                    </a:lnTo>
                    <a:lnTo>
                      <a:pt x="675" y="228"/>
                    </a:lnTo>
                    <a:lnTo>
                      <a:pt x="680" y="244"/>
                    </a:lnTo>
                    <a:lnTo>
                      <a:pt x="685" y="261"/>
                    </a:lnTo>
                    <a:lnTo>
                      <a:pt x="689" y="277"/>
                    </a:lnTo>
                    <a:lnTo>
                      <a:pt x="692" y="295"/>
                    </a:lnTo>
                    <a:lnTo>
                      <a:pt x="694" y="312"/>
                    </a:lnTo>
                    <a:lnTo>
                      <a:pt x="696" y="330"/>
                    </a:lnTo>
                    <a:lnTo>
                      <a:pt x="696" y="348"/>
                    </a:lnTo>
                    <a:lnTo>
                      <a:pt x="696" y="366"/>
                    </a:lnTo>
                    <a:lnTo>
                      <a:pt x="694" y="383"/>
                    </a:lnTo>
                    <a:lnTo>
                      <a:pt x="692" y="401"/>
                    </a:lnTo>
                    <a:lnTo>
                      <a:pt x="689" y="419"/>
                    </a:lnTo>
                    <a:lnTo>
                      <a:pt x="685" y="435"/>
                    </a:lnTo>
                    <a:lnTo>
                      <a:pt x="680" y="452"/>
                    </a:lnTo>
                    <a:lnTo>
                      <a:pt x="675" y="467"/>
                    </a:lnTo>
                    <a:lnTo>
                      <a:pt x="669" y="484"/>
                    </a:lnTo>
                    <a:lnTo>
                      <a:pt x="662" y="498"/>
                    </a:lnTo>
                    <a:lnTo>
                      <a:pt x="654" y="514"/>
                    </a:lnTo>
                    <a:lnTo>
                      <a:pt x="646" y="528"/>
                    </a:lnTo>
                    <a:lnTo>
                      <a:pt x="637" y="543"/>
                    </a:lnTo>
                    <a:lnTo>
                      <a:pt x="626" y="556"/>
                    </a:lnTo>
                    <a:lnTo>
                      <a:pt x="616" y="569"/>
                    </a:lnTo>
                    <a:lnTo>
                      <a:pt x="606" y="582"/>
                    </a:lnTo>
                    <a:lnTo>
                      <a:pt x="594" y="594"/>
                    </a:lnTo>
                    <a:lnTo>
                      <a:pt x="582" y="605"/>
                    </a:lnTo>
                    <a:lnTo>
                      <a:pt x="569" y="617"/>
                    </a:lnTo>
                    <a:lnTo>
                      <a:pt x="556" y="627"/>
                    </a:lnTo>
                    <a:lnTo>
                      <a:pt x="543" y="636"/>
                    </a:lnTo>
                    <a:lnTo>
                      <a:pt x="528" y="646"/>
                    </a:lnTo>
                    <a:lnTo>
                      <a:pt x="513" y="654"/>
                    </a:lnTo>
                    <a:lnTo>
                      <a:pt x="499" y="662"/>
                    </a:lnTo>
                    <a:lnTo>
                      <a:pt x="483" y="668"/>
                    </a:lnTo>
                    <a:lnTo>
                      <a:pt x="468" y="675"/>
                    </a:lnTo>
                    <a:lnTo>
                      <a:pt x="451" y="681"/>
                    </a:lnTo>
                    <a:lnTo>
                      <a:pt x="435" y="685"/>
                    </a:lnTo>
                    <a:lnTo>
                      <a:pt x="418" y="689"/>
                    </a:lnTo>
                    <a:lnTo>
                      <a:pt x="401" y="692"/>
                    </a:lnTo>
                    <a:lnTo>
                      <a:pt x="384" y="694"/>
                    </a:lnTo>
                    <a:lnTo>
                      <a:pt x="365" y="695"/>
                    </a:lnTo>
                    <a:lnTo>
                      <a:pt x="348" y="696"/>
                    </a:lnTo>
                    <a:lnTo>
                      <a:pt x="330" y="695"/>
                    </a:lnTo>
                    <a:lnTo>
                      <a:pt x="312" y="694"/>
                    </a:lnTo>
                    <a:lnTo>
                      <a:pt x="295" y="692"/>
                    </a:lnTo>
                    <a:lnTo>
                      <a:pt x="277" y="689"/>
                    </a:lnTo>
                    <a:lnTo>
                      <a:pt x="261" y="685"/>
                    </a:lnTo>
                    <a:lnTo>
                      <a:pt x="244" y="681"/>
                    </a:lnTo>
                    <a:lnTo>
                      <a:pt x="229" y="675"/>
                    </a:lnTo>
                    <a:lnTo>
                      <a:pt x="212" y="668"/>
                    </a:lnTo>
                    <a:lnTo>
                      <a:pt x="197" y="662"/>
                    </a:lnTo>
                    <a:lnTo>
                      <a:pt x="182" y="654"/>
                    </a:lnTo>
                    <a:lnTo>
                      <a:pt x="167" y="646"/>
                    </a:lnTo>
                    <a:lnTo>
                      <a:pt x="153" y="636"/>
                    </a:lnTo>
                    <a:lnTo>
                      <a:pt x="139" y="627"/>
                    </a:lnTo>
                    <a:lnTo>
                      <a:pt x="127" y="617"/>
                    </a:lnTo>
                    <a:lnTo>
                      <a:pt x="114" y="605"/>
                    </a:lnTo>
                    <a:lnTo>
                      <a:pt x="102" y="594"/>
                    </a:lnTo>
                    <a:lnTo>
                      <a:pt x="91" y="582"/>
                    </a:lnTo>
                    <a:lnTo>
                      <a:pt x="79" y="569"/>
                    </a:lnTo>
                    <a:lnTo>
                      <a:pt x="69" y="556"/>
                    </a:lnTo>
                    <a:lnTo>
                      <a:pt x="60" y="543"/>
                    </a:lnTo>
                    <a:lnTo>
                      <a:pt x="50" y="528"/>
                    </a:lnTo>
                    <a:lnTo>
                      <a:pt x="42" y="514"/>
                    </a:lnTo>
                    <a:lnTo>
                      <a:pt x="34" y="498"/>
                    </a:lnTo>
                    <a:lnTo>
                      <a:pt x="28" y="484"/>
                    </a:lnTo>
                    <a:lnTo>
                      <a:pt x="21" y="467"/>
                    </a:lnTo>
                    <a:lnTo>
                      <a:pt x="15" y="452"/>
                    </a:lnTo>
                    <a:lnTo>
                      <a:pt x="11" y="435"/>
                    </a:lnTo>
                    <a:lnTo>
                      <a:pt x="7" y="419"/>
                    </a:lnTo>
                    <a:lnTo>
                      <a:pt x="4" y="401"/>
                    </a:lnTo>
                    <a:lnTo>
                      <a:pt x="2" y="383"/>
                    </a:lnTo>
                    <a:lnTo>
                      <a:pt x="1" y="366"/>
                    </a:lnTo>
                    <a:lnTo>
                      <a:pt x="0" y="3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sp>
            <p:nvSpPr>
              <p:cNvPr id="17" name="淘宝店chenying0907 22"/>
              <p:cNvSpPr/>
              <p:nvPr/>
            </p:nvSpPr>
            <p:spPr bwMode="auto">
              <a:xfrm>
                <a:off x="5236459" y="2924820"/>
                <a:ext cx="69850" cy="68263"/>
              </a:xfrm>
              <a:custGeom>
                <a:avLst/>
                <a:gdLst>
                  <a:gd name="T0" fmla="*/ 1 w 348"/>
                  <a:gd name="T1" fmla="*/ 156 h 348"/>
                  <a:gd name="T2" fmla="*/ 8 w 348"/>
                  <a:gd name="T3" fmla="*/ 122 h 348"/>
                  <a:gd name="T4" fmla="*/ 21 w 348"/>
                  <a:gd name="T5" fmla="*/ 91 h 348"/>
                  <a:gd name="T6" fmla="*/ 40 w 348"/>
                  <a:gd name="T7" fmla="*/ 63 h 348"/>
                  <a:gd name="T8" fmla="*/ 63 w 348"/>
                  <a:gd name="T9" fmla="*/ 39 h 348"/>
                  <a:gd name="T10" fmla="*/ 91 w 348"/>
                  <a:gd name="T11" fmla="*/ 21 h 348"/>
                  <a:gd name="T12" fmla="*/ 122 w 348"/>
                  <a:gd name="T13" fmla="*/ 7 h 348"/>
                  <a:gd name="T14" fmla="*/ 156 w 348"/>
                  <a:gd name="T15" fmla="*/ 1 h 348"/>
                  <a:gd name="T16" fmla="*/ 191 w 348"/>
                  <a:gd name="T17" fmla="*/ 1 h 348"/>
                  <a:gd name="T18" fmla="*/ 226 w 348"/>
                  <a:gd name="T19" fmla="*/ 7 h 348"/>
                  <a:gd name="T20" fmla="*/ 257 w 348"/>
                  <a:gd name="T21" fmla="*/ 21 h 348"/>
                  <a:gd name="T22" fmla="*/ 285 w 348"/>
                  <a:gd name="T23" fmla="*/ 39 h 348"/>
                  <a:gd name="T24" fmla="*/ 308 w 348"/>
                  <a:gd name="T25" fmla="*/ 63 h 348"/>
                  <a:gd name="T26" fmla="*/ 327 w 348"/>
                  <a:gd name="T27" fmla="*/ 91 h 348"/>
                  <a:gd name="T28" fmla="*/ 341 w 348"/>
                  <a:gd name="T29" fmla="*/ 122 h 348"/>
                  <a:gd name="T30" fmla="*/ 347 w 348"/>
                  <a:gd name="T31" fmla="*/ 156 h 348"/>
                  <a:gd name="T32" fmla="*/ 347 w 348"/>
                  <a:gd name="T33" fmla="*/ 192 h 348"/>
                  <a:gd name="T34" fmla="*/ 341 w 348"/>
                  <a:gd name="T35" fmla="*/ 226 h 348"/>
                  <a:gd name="T36" fmla="*/ 327 w 348"/>
                  <a:gd name="T37" fmla="*/ 257 h 348"/>
                  <a:gd name="T38" fmla="*/ 308 w 348"/>
                  <a:gd name="T39" fmla="*/ 285 h 348"/>
                  <a:gd name="T40" fmla="*/ 285 w 348"/>
                  <a:gd name="T41" fmla="*/ 308 h 348"/>
                  <a:gd name="T42" fmla="*/ 257 w 348"/>
                  <a:gd name="T43" fmla="*/ 326 h 348"/>
                  <a:gd name="T44" fmla="*/ 226 w 348"/>
                  <a:gd name="T45" fmla="*/ 340 h 348"/>
                  <a:gd name="T46" fmla="*/ 191 w 348"/>
                  <a:gd name="T47" fmla="*/ 347 h 348"/>
                  <a:gd name="T48" fmla="*/ 156 w 348"/>
                  <a:gd name="T49" fmla="*/ 347 h 348"/>
                  <a:gd name="T50" fmla="*/ 122 w 348"/>
                  <a:gd name="T51" fmla="*/ 340 h 348"/>
                  <a:gd name="T52" fmla="*/ 91 w 348"/>
                  <a:gd name="T53" fmla="*/ 326 h 348"/>
                  <a:gd name="T54" fmla="*/ 63 w 348"/>
                  <a:gd name="T55" fmla="*/ 308 h 348"/>
                  <a:gd name="T56" fmla="*/ 40 w 348"/>
                  <a:gd name="T57" fmla="*/ 285 h 348"/>
                  <a:gd name="T58" fmla="*/ 21 w 348"/>
                  <a:gd name="T59" fmla="*/ 257 h 348"/>
                  <a:gd name="T60" fmla="*/ 8 w 348"/>
                  <a:gd name="T61" fmla="*/ 226 h 348"/>
                  <a:gd name="T62" fmla="*/ 1 w 348"/>
                  <a:gd name="T63" fmla="*/ 192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8" h="348">
                    <a:moveTo>
                      <a:pt x="0" y="174"/>
                    </a:moveTo>
                    <a:lnTo>
                      <a:pt x="1" y="156"/>
                    </a:lnTo>
                    <a:lnTo>
                      <a:pt x="4" y="139"/>
                    </a:lnTo>
                    <a:lnTo>
                      <a:pt x="8" y="122"/>
                    </a:lnTo>
                    <a:lnTo>
                      <a:pt x="13" y="106"/>
                    </a:lnTo>
                    <a:lnTo>
                      <a:pt x="21" y="91"/>
                    </a:lnTo>
                    <a:lnTo>
                      <a:pt x="30" y="77"/>
                    </a:lnTo>
                    <a:lnTo>
                      <a:pt x="40" y="63"/>
                    </a:lnTo>
                    <a:lnTo>
                      <a:pt x="50" y="51"/>
                    </a:lnTo>
                    <a:lnTo>
                      <a:pt x="63" y="39"/>
                    </a:lnTo>
                    <a:lnTo>
                      <a:pt x="76" y="30"/>
                    </a:lnTo>
                    <a:lnTo>
                      <a:pt x="91" y="21"/>
                    </a:lnTo>
                    <a:lnTo>
                      <a:pt x="106" y="13"/>
                    </a:lnTo>
                    <a:lnTo>
                      <a:pt x="122" y="7"/>
                    </a:lnTo>
                    <a:lnTo>
                      <a:pt x="138" y="3"/>
                    </a:lnTo>
                    <a:lnTo>
                      <a:pt x="156" y="1"/>
                    </a:lnTo>
                    <a:lnTo>
                      <a:pt x="174" y="0"/>
                    </a:lnTo>
                    <a:lnTo>
                      <a:pt x="191" y="1"/>
                    </a:lnTo>
                    <a:lnTo>
                      <a:pt x="209" y="3"/>
                    </a:lnTo>
                    <a:lnTo>
                      <a:pt x="226" y="7"/>
                    </a:lnTo>
                    <a:lnTo>
                      <a:pt x="242" y="13"/>
                    </a:lnTo>
                    <a:lnTo>
                      <a:pt x="257" y="21"/>
                    </a:lnTo>
                    <a:lnTo>
                      <a:pt x="271" y="30"/>
                    </a:lnTo>
                    <a:lnTo>
                      <a:pt x="285" y="39"/>
                    </a:lnTo>
                    <a:lnTo>
                      <a:pt x="297" y="51"/>
                    </a:lnTo>
                    <a:lnTo>
                      <a:pt x="308" y="63"/>
                    </a:lnTo>
                    <a:lnTo>
                      <a:pt x="318" y="77"/>
                    </a:lnTo>
                    <a:lnTo>
                      <a:pt x="327" y="91"/>
                    </a:lnTo>
                    <a:lnTo>
                      <a:pt x="334" y="106"/>
                    </a:lnTo>
                    <a:lnTo>
                      <a:pt x="341" y="122"/>
                    </a:lnTo>
                    <a:lnTo>
                      <a:pt x="345" y="139"/>
                    </a:lnTo>
                    <a:lnTo>
                      <a:pt x="347" y="156"/>
                    </a:lnTo>
                    <a:lnTo>
                      <a:pt x="348" y="174"/>
                    </a:lnTo>
                    <a:lnTo>
                      <a:pt x="347" y="192"/>
                    </a:lnTo>
                    <a:lnTo>
                      <a:pt x="345" y="209"/>
                    </a:lnTo>
                    <a:lnTo>
                      <a:pt x="341" y="226"/>
                    </a:lnTo>
                    <a:lnTo>
                      <a:pt x="334" y="241"/>
                    </a:lnTo>
                    <a:lnTo>
                      <a:pt x="327" y="257"/>
                    </a:lnTo>
                    <a:lnTo>
                      <a:pt x="318" y="271"/>
                    </a:lnTo>
                    <a:lnTo>
                      <a:pt x="308" y="285"/>
                    </a:lnTo>
                    <a:lnTo>
                      <a:pt x="297" y="297"/>
                    </a:lnTo>
                    <a:lnTo>
                      <a:pt x="285" y="308"/>
                    </a:lnTo>
                    <a:lnTo>
                      <a:pt x="271" y="318"/>
                    </a:lnTo>
                    <a:lnTo>
                      <a:pt x="257" y="326"/>
                    </a:lnTo>
                    <a:lnTo>
                      <a:pt x="242" y="335"/>
                    </a:lnTo>
                    <a:lnTo>
                      <a:pt x="226" y="340"/>
                    </a:lnTo>
                    <a:lnTo>
                      <a:pt x="209" y="344"/>
                    </a:lnTo>
                    <a:lnTo>
                      <a:pt x="191" y="347"/>
                    </a:lnTo>
                    <a:lnTo>
                      <a:pt x="174" y="348"/>
                    </a:lnTo>
                    <a:lnTo>
                      <a:pt x="156" y="347"/>
                    </a:lnTo>
                    <a:lnTo>
                      <a:pt x="138" y="344"/>
                    </a:lnTo>
                    <a:lnTo>
                      <a:pt x="122" y="340"/>
                    </a:lnTo>
                    <a:lnTo>
                      <a:pt x="106" y="335"/>
                    </a:lnTo>
                    <a:lnTo>
                      <a:pt x="91" y="326"/>
                    </a:lnTo>
                    <a:lnTo>
                      <a:pt x="76" y="318"/>
                    </a:lnTo>
                    <a:lnTo>
                      <a:pt x="63" y="308"/>
                    </a:lnTo>
                    <a:lnTo>
                      <a:pt x="50" y="297"/>
                    </a:lnTo>
                    <a:lnTo>
                      <a:pt x="40" y="285"/>
                    </a:lnTo>
                    <a:lnTo>
                      <a:pt x="30" y="271"/>
                    </a:lnTo>
                    <a:lnTo>
                      <a:pt x="21" y="257"/>
                    </a:lnTo>
                    <a:lnTo>
                      <a:pt x="13" y="241"/>
                    </a:lnTo>
                    <a:lnTo>
                      <a:pt x="8" y="226"/>
                    </a:lnTo>
                    <a:lnTo>
                      <a:pt x="4" y="209"/>
                    </a:lnTo>
                    <a:lnTo>
                      <a:pt x="1" y="192"/>
                    </a:lnTo>
                    <a:lnTo>
                      <a:pt x="0" y="174"/>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grpSp>
        <p:sp>
          <p:nvSpPr>
            <p:cNvPr id="14" name="淘宝店chenying0907 23"/>
            <p:cNvSpPr>
              <a:spLocks noEditPoints="1"/>
            </p:cNvSpPr>
            <p:nvPr/>
          </p:nvSpPr>
          <p:spPr bwMode="auto">
            <a:xfrm>
              <a:off x="5658445" y="2697344"/>
              <a:ext cx="860425" cy="2366963"/>
            </a:xfrm>
            <a:custGeom>
              <a:avLst/>
              <a:gdLst>
                <a:gd name="T0" fmla="*/ 1090 w 4328"/>
                <a:gd name="T1" fmla="*/ 11427 h 11925"/>
                <a:gd name="T2" fmla="*/ 768 w 4328"/>
                <a:gd name="T3" fmla="*/ 10847 h 11925"/>
                <a:gd name="T4" fmla="*/ 614 w 4328"/>
                <a:gd name="T5" fmla="*/ 10213 h 11925"/>
                <a:gd name="T6" fmla="*/ 428 w 4328"/>
                <a:gd name="T7" fmla="*/ 9601 h 11925"/>
                <a:gd name="T8" fmla="*/ 199 w 4328"/>
                <a:gd name="T9" fmla="*/ 8762 h 11925"/>
                <a:gd name="T10" fmla="*/ 1 w 4328"/>
                <a:gd name="T11" fmla="*/ 7705 h 11925"/>
                <a:gd name="T12" fmla="*/ 1238 w 4328"/>
                <a:gd name="T13" fmla="*/ 6386 h 11925"/>
                <a:gd name="T14" fmla="*/ 1306 w 4328"/>
                <a:gd name="T15" fmla="*/ 5360 h 11925"/>
                <a:gd name="T16" fmla="*/ 1499 w 4328"/>
                <a:gd name="T17" fmla="*/ 4657 h 11925"/>
                <a:gd name="T18" fmla="*/ 626 w 4328"/>
                <a:gd name="T19" fmla="*/ 732 h 11925"/>
                <a:gd name="T20" fmla="*/ 1295 w 4328"/>
                <a:gd name="T21" fmla="*/ 14 h 11925"/>
                <a:gd name="T22" fmla="*/ 1226 w 4328"/>
                <a:gd name="T23" fmla="*/ 531 h 11925"/>
                <a:gd name="T24" fmla="*/ 1388 w 4328"/>
                <a:gd name="T25" fmla="*/ 385 h 11925"/>
                <a:gd name="T26" fmla="*/ 2846 w 4328"/>
                <a:gd name="T27" fmla="*/ 456 h 11925"/>
                <a:gd name="T28" fmla="*/ 3014 w 4328"/>
                <a:gd name="T29" fmla="*/ 432 h 11925"/>
                <a:gd name="T30" fmla="*/ 2931 w 4328"/>
                <a:gd name="T31" fmla="*/ 19 h 11925"/>
                <a:gd name="T32" fmla="*/ 3405 w 4328"/>
                <a:gd name="T33" fmla="*/ 634 h 11925"/>
                <a:gd name="T34" fmla="*/ 2751 w 4328"/>
                <a:gd name="T35" fmla="*/ 4660 h 11925"/>
                <a:gd name="T36" fmla="*/ 2939 w 4328"/>
                <a:gd name="T37" fmla="*/ 5361 h 11925"/>
                <a:gd name="T38" fmla="*/ 3007 w 4328"/>
                <a:gd name="T39" fmla="*/ 6386 h 11925"/>
                <a:gd name="T40" fmla="*/ 4327 w 4328"/>
                <a:gd name="T41" fmla="*/ 7705 h 11925"/>
                <a:gd name="T42" fmla="*/ 4065 w 4328"/>
                <a:gd name="T43" fmla="*/ 8812 h 11925"/>
                <a:gd name="T44" fmla="*/ 3890 w 4328"/>
                <a:gd name="T45" fmla="*/ 9425 h 11925"/>
                <a:gd name="T46" fmla="*/ 3745 w 4328"/>
                <a:gd name="T47" fmla="*/ 10064 h 11925"/>
                <a:gd name="T48" fmla="*/ 3650 w 4328"/>
                <a:gd name="T49" fmla="*/ 10722 h 11925"/>
                <a:gd name="T50" fmla="*/ 3518 w 4328"/>
                <a:gd name="T51" fmla="*/ 11328 h 11925"/>
                <a:gd name="T52" fmla="*/ 3163 w 4328"/>
                <a:gd name="T53" fmla="*/ 11735 h 11925"/>
                <a:gd name="T54" fmla="*/ 1744 w 4328"/>
                <a:gd name="T55" fmla="*/ 4363 h 11925"/>
                <a:gd name="T56" fmla="*/ 1622 w 4328"/>
                <a:gd name="T57" fmla="*/ 3274 h 11925"/>
                <a:gd name="T58" fmla="*/ 556 w 4328"/>
                <a:gd name="T59" fmla="*/ 855 h 11925"/>
                <a:gd name="T60" fmla="*/ 2927 w 4328"/>
                <a:gd name="T61" fmla="*/ 773 h 11925"/>
                <a:gd name="T62" fmla="*/ 2147 w 4328"/>
                <a:gd name="T63" fmla="*/ 526 h 11925"/>
                <a:gd name="T64" fmla="*/ 2457 w 4328"/>
                <a:gd name="T65" fmla="*/ 3178 h 11925"/>
                <a:gd name="T66" fmla="*/ 2584 w 4328"/>
                <a:gd name="T67" fmla="*/ 3601 h 11925"/>
                <a:gd name="T68" fmla="*/ 3762 w 4328"/>
                <a:gd name="T69" fmla="*/ 889 h 11925"/>
                <a:gd name="T70" fmla="*/ 2341 w 4328"/>
                <a:gd name="T71" fmla="*/ 4827 h 11925"/>
                <a:gd name="T72" fmla="*/ 2198 w 4328"/>
                <a:gd name="T73" fmla="*/ 3469 h 11925"/>
                <a:gd name="T74" fmla="*/ 1972 w 4328"/>
                <a:gd name="T75" fmla="*/ 4771 h 11925"/>
                <a:gd name="T76" fmla="*/ 1588 w 4328"/>
                <a:gd name="T77" fmla="*/ 5008 h 11925"/>
                <a:gd name="T78" fmla="*/ 1595 w 4328"/>
                <a:gd name="T79" fmla="*/ 6158 h 11925"/>
                <a:gd name="T80" fmla="*/ 2699 w 4328"/>
                <a:gd name="T81" fmla="*/ 7238 h 11925"/>
                <a:gd name="T82" fmla="*/ 2603 w 4328"/>
                <a:gd name="T83" fmla="*/ 5439 h 11925"/>
                <a:gd name="T84" fmla="*/ 2953 w 4328"/>
                <a:gd name="T85" fmla="*/ 597 h 11925"/>
                <a:gd name="T86" fmla="*/ 1305 w 4328"/>
                <a:gd name="T87" fmla="*/ 762 h 11925"/>
                <a:gd name="T88" fmla="*/ 1315 w 4328"/>
                <a:gd name="T89" fmla="*/ 523 h 11925"/>
                <a:gd name="T90" fmla="*/ 1247 w 4328"/>
                <a:gd name="T91" fmla="*/ 482 h 11925"/>
                <a:gd name="T92" fmla="*/ 2891 w 4328"/>
                <a:gd name="T93" fmla="*/ 335 h 11925"/>
                <a:gd name="T94" fmla="*/ 1486 w 4328"/>
                <a:gd name="T95" fmla="*/ 11436 h 11925"/>
                <a:gd name="T96" fmla="*/ 2907 w 4328"/>
                <a:gd name="T97" fmla="*/ 11273 h 11925"/>
                <a:gd name="T98" fmla="*/ 3087 w 4328"/>
                <a:gd name="T99" fmla="*/ 11079 h 11925"/>
                <a:gd name="T100" fmla="*/ 3117 w 4328"/>
                <a:gd name="T101" fmla="*/ 10660 h 11925"/>
                <a:gd name="T102" fmla="*/ 3126 w 4328"/>
                <a:gd name="T103" fmla="*/ 10404 h 11925"/>
                <a:gd name="T104" fmla="*/ 3255 w 4328"/>
                <a:gd name="T105" fmla="*/ 10031 h 11925"/>
                <a:gd name="T106" fmla="*/ 3393 w 4328"/>
                <a:gd name="T107" fmla="*/ 9588 h 11925"/>
                <a:gd name="T108" fmla="*/ 3537 w 4328"/>
                <a:gd name="T109" fmla="*/ 9140 h 11925"/>
                <a:gd name="T110" fmla="*/ 3842 w 4328"/>
                <a:gd name="T111" fmla="*/ 8353 h 11925"/>
                <a:gd name="T112" fmla="*/ 766 w 4328"/>
                <a:gd name="T113" fmla="*/ 8722 h 11925"/>
                <a:gd name="T114" fmla="*/ 864 w 4328"/>
                <a:gd name="T115" fmla="*/ 9463 h 11925"/>
                <a:gd name="T116" fmla="*/ 899 w 4328"/>
                <a:gd name="T117" fmla="*/ 9928 h 11925"/>
                <a:gd name="T118" fmla="*/ 1102 w 4328"/>
                <a:gd name="T119" fmla="*/ 10353 h 11925"/>
                <a:gd name="T120" fmla="*/ 1244 w 4328"/>
                <a:gd name="T121" fmla="*/ 10539 h 11925"/>
                <a:gd name="T122" fmla="*/ 1290 w 4328"/>
                <a:gd name="T123" fmla="*/ 10926 h 11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8" h="11925">
                  <a:moveTo>
                    <a:pt x="2794" y="11925"/>
                  </a:moveTo>
                  <a:lnTo>
                    <a:pt x="1584" y="11925"/>
                  </a:lnTo>
                  <a:lnTo>
                    <a:pt x="1557" y="11924"/>
                  </a:lnTo>
                  <a:lnTo>
                    <a:pt x="1530" y="11922"/>
                  </a:lnTo>
                  <a:lnTo>
                    <a:pt x="1504" y="11918"/>
                  </a:lnTo>
                  <a:lnTo>
                    <a:pt x="1479" y="11913"/>
                  </a:lnTo>
                  <a:lnTo>
                    <a:pt x="1454" y="11905"/>
                  </a:lnTo>
                  <a:lnTo>
                    <a:pt x="1429" y="11897"/>
                  </a:lnTo>
                  <a:lnTo>
                    <a:pt x="1406" y="11887"/>
                  </a:lnTo>
                  <a:lnTo>
                    <a:pt x="1383" y="11876"/>
                  </a:lnTo>
                  <a:lnTo>
                    <a:pt x="1361" y="11864"/>
                  </a:lnTo>
                  <a:lnTo>
                    <a:pt x="1339" y="11850"/>
                  </a:lnTo>
                  <a:lnTo>
                    <a:pt x="1319" y="11836"/>
                  </a:lnTo>
                  <a:lnTo>
                    <a:pt x="1299" y="11820"/>
                  </a:lnTo>
                  <a:lnTo>
                    <a:pt x="1279" y="11804"/>
                  </a:lnTo>
                  <a:lnTo>
                    <a:pt x="1261" y="11786"/>
                  </a:lnTo>
                  <a:lnTo>
                    <a:pt x="1243" y="11768"/>
                  </a:lnTo>
                  <a:lnTo>
                    <a:pt x="1226" y="11749"/>
                  </a:lnTo>
                  <a:lnTo>
                    <a:pt x="1210" y="11729"/>
                  </a:lnTo>
                  <a:lnTo>
                    <a:pt x="1195" y="11708"/>
                  </a:lnTo>
                  <a:lnTo>
                    <a:pt x="1181" y="11686"/>
                  </a:lnTo>
                  <a:lnTo>
                    <a:pt x="1167" y="11665"/>
                  </a:lnTo>
                  <a:lnTo>
                    <a:pt x="1155" y="11643"/>
                  </a:lnTo>
                  <a:lnTo>
                    <a:pt x="1143" y="11620"/>
                  </a:lnTo>
                  <a:lnTo>
                    <a:pt x="1133" y="11596"/>
                  </a:lnTo>
                  <a:lnTo>
                    <a:pt x="1124" y="11573"/>
                  </a:lnTo>
                  <a:lnTo>
                    <a:pt x="1116" y="11550"/>
                  </a:lnTo>
                  <a:lnTo>
                    <a:pt x="1108" y="11525"/>
                  </a:lnTo>
                  <a:lnTo>
                    <a:pt x="1102" y="11501"/>
                  </a:lnTo>
                  <a:lnTo>
                    <a:pt x="1097" y="11476"/>
                  </a:lnTo>
                  <a:lnTo>
                    <a:pt x="1093" y="11452"/>
                  </a:lnTo>
                  <a:lnTo>
                    <a:pt x="1090" y="11427"/>
                  </a:lnTo>
                  <a:lnTo>
                    <a:pt x="1089" y="11403"/>
                  </a:lnTo>
                  <a:lnTo>
                    <a:pt x="1088" y="11379"/>
                  </a:lnTo>
                  <a:lnTo>
                    <a:pt x="1088" y="11299"/>
                  </a:lnTo>
                  <a:lnTo>
                    <a:pt x="1081" y="11293"/>
                  </a:lnTo>
                  <a:lnTo>
                    <a:pt x="1075" y="11289"/>
                  </a:lnTo>
                  <a:lnTo>
                    <a:pt x="1053" y="11284"/>
                  </a:lnTo>
                  <a:lnTo>
                    <a:pt x="1033" y="11279"/>
                  </a:lnTo>
                  <a:lnTo>
                    <a:pt x="1011" y="11272"/>
                  </a:lnTo>
                  <a:lnTo>
                    <a:pt x="991" y="11263"/>
                  </a:lnTo>
                  <a:lnTo>
                    <a:pt x="971" y="11254"/>
                  </a:lnTo>
                  <a:lnTo>
                    <a:pt x="952" y="11244"/>
                  </a:lnTo>
                  <a:lnTo>
                    <a:pt x="933" y="11231"/>
                  </a:lnTo>
                  <a:lnTo>
                    <a:pt x="916" y="11219"/>
                  </a:lnTo>
                  <a:lnTo>
                    <a:pt x="898" y="11204"/>
                  </a:lnTo>
                  <a:lnTo>
                    <a:pt x="882" y="11189"/>
                  </a:lnTo>
                  <a:lnTo>
                    <a:pt x="867" y="11172"/>
                  </a:lnTo>
                  <a:lnTo>
                    <a:pt x="852" y="11156"/>
                  </a:lnTo>
                  <a:lnTo>
                    <a:pt x="838" y="11137"/>
                  </a:lnTo>
                  <a:lnTo>
                    <a:pt x="825" y="11117"/>
                  </a:lnTo>
                  <a:lnTo>
                    <a:pt x="814" y="11097"/>
                  </a:lnTo>
                  <a:lnTo>
                    <a:pt x="803" y="11076"/>
                  </a:lnTo>
                  <a:lnTo>
                    <a:pt x="794" y="11056"/>
                  </a:lnTo>
                  <a:lnTo>
                    <a:pt x="787" y="11035"/>
                  </a:lnTo>
                  <a:lnTo>
                    <a:pt x="781" y="11015"/>
                  </a:lnTo>
                  <a:lnTo>
                    <a:pt x="776" y="10993"/>
                  </a:lnTo>
                  <a:lnTo>
                    <a:pt x="772" y="10972"/>
                  </a:lnTo>
                  <a:lnTo>
                    <a:pt x="768" y="10951"/>
                  </a:lnTo>
                  <a:lnTo>
                    <a:pt x="766" y="10931"/>
                  </a:lnTo>
                  <a:lnTo>
                    <a:pt x="765" y="10909"/>
                  </a:lnTo>
                  <a:lnTo>
                    <a:pt x="765" y="10888"/>
                  </a:lnTo>
                  <a:lnTo>
                    <a:pt x="766" y="10867"/>
                  </a:lnTo>
                  <a:lnTo>
                    <a:pt x="768" y="10847"/>
                  </a:lnTo>
                  <a:lnTo>
                    <a:pt x="772" y="10826"/>
                  </a:lnTo>
                  <a:lnTo>
                    <a:pt x="776" y="10806"/>
                  </a:lnTo>
                  <a:lnTo>
                    <a:pt x="781" y="10786"/>
                  </a:lnTo>
                  <a:lnTo>
                    <a:pt x="787" y="10767"/>
                  </a:lnTo>
                  <a:lnTo>
                    <a:pt x="794" y="10747"/>
                  </a:lnTo>
                  <a:lnTo>
                    <a:pt x="775" y="10733"/>
                  </a:lnTo>
                  <a:lnTo>
                    <a:pt x="756" y="10718"/>
                  </a:lnTo>
                  <a:lnTo>
                    <a:pt x="739" y="10701"/>
                  </a:lnTo>
                  <a:lnTo>
                    <a:pt x="723" y="10683"/>
                  </a:lnTo>
                  <a:lnTo>
                    <a:pt x="707" y="10664"/>
                  </a:lnTo>
                  <a:lnTo>
                    <a:pt x="693" y="10643"/>
                  </a:lnTo>
                  <a:lnTo>
                    <a:pt x="679" y="10623"/>
                  </a:lnTo>
                  <a:lnTo>
                    <a:pt x="667" y="10600"/>
                  </a:lnTo>
                  <a:lnTo>
                    <a:pt x="658" y="10579"/>
                  </a:lnTo>
                  <a:lnTo>
                    <a:pt x="649" y="10557"/>
                  </a:lnTo>
                  <a:lnTo>
                    <a:pt x="642" y="10535"/>
                  </a:lnTo>
                  <a:lnTo>
                    <a:pt x="636" y="10514"/>
                  </a:lnTo>
                  <a:lnTo>
                    <a:pt x="631" y="10491"/>
                  </a:lnTo>
                  <a:lnTo>
                    <a:pt x="628" y="10469"/>
                  </a:lnTo>
                  <a:lnTo>
                    <a:pt x="625" y="10446"/>
                  </a:lnTo>
                  <a:lnTo>
                    <a:pt x="624" y="10424"/>
                  </a:lnTo>
                  <a:lnTo>
                    <a:pt x="624" y="10402"/>
                  </a:lnTo>
                  <a:lnTo>
                    <a:pt x="626" y="10380"/>
                  </a:lnTo>
                  <a:lnTo>
                    <a:pt x="629" y="10358"/>
                  </a:lnTo>
                  <a:lnTo>
                    <a:pt x="633" y="10336"/>
                  </a:lnTo>
                  <a:lnTo>
                    <a:pt x="638" y="10315"/>
                  </a:lnTo>
                  <a:lnTo>
                    <a:pt x="644" y="10294"/>
                  </a:lnTo>
                  <a:lnTo>
                    <a:pt x="651" y="10273"/>
                  </a:lnTo>
                  <a:lnTo>
                    <a:pt x="660" y="10252"/>
                  </a:lnTo>
                  <a:lnTo>
                    <a:pt x="644" y="10240"/>
                  </a:lnTo>
                  <a:lnTo>
                    <a:pt x="629" y="10226"/>
                  </a:lnTo>
                  <a:lnTo>
                    <a:pt x="614" y="10213"/>
                  </a:lnTo>
                  <a:lnTo>
                    <a:pt x="601" y="10197"/>
                  </a:lnTo>
                  <a:lnTo>
                    <a:pt x="587" y="10182"/>
                  </a:lnTo>
                  <a:lnTo>
                    <a:pt x="575" y="10165"/>
                  </a:lnTo>
                  <a:lnTo>
                    <a:pt x="563" y="10149"/>
                  </a:lnTo>
                  <a:lnTo>
                    <a:pt x="553" y="10131"/>
                  </a:lnTo>
                  <a:lnTo>
                    <a:pt x="542" y="10108"/>
                  </a:lnTo>
                  <a:lnTo>
                    <a:pt x="531" y="10084"/>
                  </a:lnTo>
                  <a:lnTo>
                    <a:pt x="523" y="10062"/>
                  </a:lnTo>
                  <a:lnTo>
                    <a:pt x="517" y="10038"/>
                  </a:lnTo>
                  <a:lnTo>
                    <a:pt x="510" y="10014"/>
                  </a:lnTo>
                  <a:lnTo>
                    <a:pt x="507" y="9990"/>
                  </a:lnTo>
                  <a:lnTo>
                    <a:pt x="504" y="9966"/>
                  </a:lnTo>
                  <a:lnTo>
                    <a:pt x="503" y="9942"/>
                  </a:lnTo>
                  <a:lnTo>
                    <a:pt x="503" y="9918"/>
                  </a:lnTo>
                  <a:lnTo>
                    <a:pt x="505" y="9895"/>
                  </a:lnTo>
                  <a:lnTo>
                    <a:pt x="508" y="9872"/>
                  </a:lnTo>
                  <a:lnTo>
                    <a:pt x="514" y="9849"/>
                  </a:lnTo>
                  <a:lnTo>
                    <a:pt x="519" y="9826"/>
                  </a:lnTo>
                  <a:lnTo>
                    <a:pt x="526" y="9803"/>
                  </a:lnTo>
                  <a:lnTo>
                    <a:pt x="534" y="9782"/>
                  </a:lnTo>
                  <a:lnTo>
                    <a:pt x="545" y="9760"/>
                  </a:lnTo>
                  <a:lnTo>
                    <a:pt x="531" y="9749"/>
                  </a:lnTo>
                  <a:lnTo>
                    <a:pt x="519" y="9737"/>
                  </a:lnTo>
                  <a:lnTo>
                    <a:pt x="506" y="9724"/>
                  </a:lnTo>
                  <a:lnTo>
                    <a:pt x="495" y="9712"/>
                  </a:lnTo>
                  <a:lnTo>
                    <a:pt x="484" y="9699"/>
                  </a:lnTo>
                  <a:lnTo>
                    <a:pt x="473" y="9684"/>
                  </a:lnTo>
                  <a:lnTo>
                    <a:pt x="463" y="9670"/>
                  </a:lnTo>
                  <a:lnTo>
                    <a:pt x="453" y="9654"/>
                  </a:lnTo>
                  <a:lnTo>
                    <a:pt x="444" y="9637"/>
                  </a:lnTo>
                  <a:lnTo>
                    <a:pt x="435" y="9619"/>
                  </a:lnTo>
                  <a:lnTo>
                    <a:pt x="428" y="9601"/>
                  </a:lnTo>
                  <a:lnTo>
                    <a:pt x="420" y="9582"/>
                  </a:lnTo>
                  <a:lnTo>
                    <a:pt x="414" y="9565"/>
                  </a:lnTo>
                  <a:lnTo>
                    <a:pt x="410" y="9545"/>
                  </a:lnTo>
                  <a:lnTo>
                    <a:pt x="406" y="9526"/>
                  </a:lnTo>
                  <a:lnTo>
                    <a:pt x="403" y="9508"/>
                  </a:lnTo>
                  <a:lnTo>
                    <a:pt x="401" y="9489"/>
                  </a:lnTo>
                  <a:lnTo>
                    <a:pt x="400" y="9469"/>
                  </a:lnTo>
                  <a:lnTo>
                    <a:pt x="399" y="9450"/>
                  </a:lnTo>
                  <a:lnTo>
                    <a:pt x="400" y="9431"/>
                  </a:lnTo>
                  <a:lnTo>
                    <a:pt x="402" y="9411"/>
                  </a:lnTo>
                  <a:lnTo>
                    <a:pt x="404" y="9393"/>
                  </a:lnTo>
                  <a:lnTo>
                    <a:pt x="408" y="9373"/>
                  </a:lnTo>
                  <a:lnTo>
                    <a:pt x="412" y="9354"/>
                  </a:lnTo>
                  <a:lnTo>
                    <a:pt x="419" y="9331"/>
                  </a:lnTo>
                  <a:lnTo>
                    <a:pt x="428" y="9310"/>
                  </a:lnTo>
                  <a:lnTo>
                    <a:pt x="436" y="9288"/>
                  </a:lnTo>
                  <a:lnTo>
                    <a:pt x="446" y="9268"/>
                  </a:lnTo>
                  <a:lnTo>
                    <a:pt x="459" y="9249"/>
                  </a:lnTo>
                  <a:lnTo>
                    <a:pt x="471" y="9229"/>
                  </a:lnTo>
                  <a:lnTo>
                    <a:pt x="485" y="9211"/>
                  </a:lnTo>
                  <a:lnTo>
                    <a:pt x="499" y="9194"/>
                  </a:lnTo>
                  <a:lnTo>
                    <a:pt x="439" y="8961"/>
                  </a:lnTo>
                  <a:lnTo>
                    <a:pt x="414" y="8946"/>
                  </a:lnTo>
                  <a:lnTo>
                    <a:pt x="388" y="8930"/>
                  </a:lnTo>
                  <a:lnTo>
                    <a:pt x="362" y="8913"/>
                  </a:lnTo>
                  <a:lnTo>
                    <a:pt x="336" y="8895"/>
                  </a:lnTo>
                  <a:lnTo>
                    <a:pt x="310" y="8875"/>
                  </a:lnTo>
                  <a:lnTo>
                    <a:pt x="287" y="8854"/>
                  </a:lnTo>
                  <a:lnTo>
                    <a:pt x="262" y="8834"/>
                  </a:lnTo>
                  <a:lnTo>
                    <a:pt x="239" y="8811"/>
                  </a:lnTo>
                  <a:lnTo>
                    <a:pt x="218" y="8787"/>
                  </a:lnTo>
                  <a:lnTo>
                    <a:pt x="199" y="8762"/>
                  </a:lnTo>
                  <a:lnTo>
                    <a:pt x="189" y="8750"/>
                  </a:lnTo>
                  <a:lnTo>
                    <a:pt x="181" y="8737"/>
                  </a:lnTo>
                  <a:lnTo>
                    <a:pt x="173" y="8724"/>
                  </a:lnTo>
                  <a:lnTo>
                    <a:pt x="164" y="8710"/>
                  </a:lnTo>
                  <a:lnTo>
                    <a:pt x="158" y="8697"/>
                  </a:lnTo>
                  <a:lnTo>
                    <a:pt x="152" y="8682"/>
                  </a:lnTo>
                  <a:lnTo>
                    <a:pt x="146" y="8669"/>
                  </a:lnTo>
                  <a:lnTo>
                    <a:pt x="141" y="8654"/>
                  </a:lnTo>
                  <a:lnTo>
                    <a:pt x="136" y="8640"/>
                  </a:lnTo>
                  <a:lnTo>
                    <a:pt x="133" y="8625"/>
                  </a:lnTo>
                  <a:lnTo>
                    <a:pt x="131" y="8610"/>
                  </a:lnTo>
                  <a:lnTo>
                    <a:pt x="129" y="8594"/>
                  </a:lnTo>
                  <a:lnTo>
                    <a:pt x="127" y="8581"/>
                  </a:lnTo>
                  <a:lnTo>
                    <a:pt x="125" y="8561"/>
                  </a:lnTo>
                  <a:lnTo>
                    <a:pt x="122" y="8535"/>
                  </a:lnTo>
                  <a:lnTo>
                    <a:pt x="117" y="8502"/>
                  </a:lnTo>
                  <a:lnTo>
                    <a:pt x="112" y="8465"/>
                  </a:lnTo>
                  <a:lnTo>
                    <a:pt x="105" y="8421"/>
                  </a:lnTo>
                  <a:lnTo>
                    <a:pt x="98" y="8372"/>
                  </a:lnTo>
                  <a:lnTo>
                    <a:pt x="90" y="8318"/>
                  </a:lnTo>
                  <a:lnTo>
                    <a:pt x="82" y="8260"/>
                  </a:lnTo>
                  <a:lnTo>
                    <a:pt x="72" y="8197"/>
                  </a:lnTo>
                  <a:lnTo>
                    <a:pt x="62" y="8131"/>
                  </a:lnTo>
                  <a:lnTo>
                    <a:pt x="51" y="8060"/>
                  </a:lnTo>
                  <a:lnTo>
                    <a:pt x="40" y="7986"/>
                  </a:lnTo>
                  <a:lnTo>
                    <a:pt x="28" y="7910"/>
                  </a:lnTo>
                  <a:lnTo>
                    <a:pt x="15" y="7830"/>
                  </a:lnTo>
                  <a:lnTo>
                    <a:pt x="3" y="7748"/>
                  </a:lnTo>
                  <a:lnTo>
                    <a:pt x="1" y="7738"/>
                  </a:lnTo>
                  <a:lnTo>
                    <a:pt x="1" y="7726"/>
                  </a:lnTo>
                  <a:lnTo>
                    <a:pt x="0" y="7716"/>
                  </a:lnTo>
                  <a:lnTo>
                    <a:pt x="1" y="7705"/>
                  </a:lnTo>
                  <a:lnTo>
                    <a:pt x="2" y="7695"/>
                  </a:lnTo>
                  <a:lnTo>
                    <a:pt x="3" y="7685"/>
                  </a:lnTo>
                  <a:lnTo>
                    <a:pt x="5" y="7674"/>
                  </a:lnTo>
                  <a:lnTo>
                    <a:pt x="7" y="7665"/>
                  </a:lnTo>
                  <a:lnTo>
                    <a:pt x="10" y="7655"/>
                  </a:lnTo>
                  <a:lnTo>
                    <a:pt x="14" y="7645"/>
                  </a:lnTo>
                  <a:lnTo>
                    <a:pt x="18" y="7636"/>
                  </a:lnTo>
                  <a:lnTo>
                    <a:pt x="22" y="7627"/>
                  </a:lnTo>
                  <a:lnTo>
                    <a:pt x="28" y="7617"/>
                  </a:lnTo>
                  <a:lnTo>
                    <a:pt x="34" y="7608"/>
                  </a:lnTo>
                  <a:lnTo>
                    <a:pt x="40" y="7600"/>
                  </a:lnTo>
                  <a:lnTo>
                    <a:pt x="46" y="7591"/>
                  </a:lnTo>
                  <a:lnTo>
                    <a:pt x="54" y="7584"/>
                  </a:lnTo>
                  <a:lnTo>
                    <a:pt x="61" y="7576"/>
                  </a:lnTo>
                  <a:lnTo>
                    <a:pt x="69" y="7570"/>
                  </a:lnTo>
                  <a:lnTo>
                    <a:pt x="77" y="7562"/>
                  </a:lnTo>
                  <a:lnTo>
                    <a:pt x="86" y="7557"/>
                  </a:lnTo>
                  <a:lnTo>
                    <a:pt x="94" y="7551"/>
                  </a:lnTo>
                  <a:lnTo>
                    <a:pt x="103" y="7546"/>
                  </a:lnTo>
                  <a:lnTo>
                    <a:pt x="113" y="7542"/>
                  </a:lnTo>
                  <a:lnTo>
                    <a:pt x="122" y="7537"/>
                  </a:lnTo>
                  <a:lnTo>
                    <a:pt x="132" y="7533"/>
                  </a:lnTo>
                  <a:lnTo>
                    <a:pt x="142" y="7531"/>
                  </a:lnTo>
                  <a:lnTo>
                    <a:pt x="152" y="7528"/>
                  </a:lnTo>
                  <a:lnTo>
                    <a:pt x="162" y="7526"/>
                  </a:lnTo>
                  <a:lnTo>
                    <a:pt x="173" y="7525"/>
                  </a:lnTo>
                  <a:lnTo>
                    <a:pt x="183" y="7524"/>
                  </a:lnTo>
                  <a:lnTo>
                    <a:pt x="193" y="7524"/>
                  </a:lnTo>
                  <a:lnTo>
                    <a:pt x="1237" y="7524"/>
                  </a:lnTo>
                  <a:lnTo>
                    <a:pt x="1237" y="6452"/>
                  </a:lnTo>
                  <a:lnTo>
                    <a:pt x="1237" y="6420"/>
                  </a:lnTo>
                  <a:lnTo>
                    <a:pt x="1238" y="6386"/>
                  </a:lnTo>
                  <a:lnTo>
                    <a:pt x="1240" y="6355"/>
                  </a:lnTo>
                  <a:lnTo>
                    <a:pt x="1242" y="6324"/>
                  </a:lnTo>
                  <a:lnTo>
                    <a:pt x="1245" y="6293"/>
                  </a:lnTo>
                  <a:lnTo>
                    <a:pt x="1249" y="6263"/>
                  </a:lnTo>
                  <a:lnTo>
                    <a:pt x="1253" y="6234"/>
                  </a:lnTo>
                  <a:lnTo>
                    <a:pt x="1258" y="6205"/>
                  </a:lnTo>
                  <a:lnTo>
                    <a:pt x="1265" y="6177"/>
                  </a:lnTo>
                  <a:lnTo>
                    <a:pt x="1271" y="6150"/>
                  </a:lnTo>
                  <a:lnTo>
                    <a:pt x="1278" y="6124"/>
                  </a:lnTo>
                  <a:lnTo>
                    <a:pt x="1286" y="6098"/>
                  </a:lnTo>
                  <a:lnTo>
                    <a:pt x="1295" y="6073"/>
                  </a:lnTo>
                  <a:lnTo>
                    <a:pt x="1304" y="6050"/>
                  </a:lnTo>
                  <a:lnTo>
                    <a:pt x="1313" y="6028"/>
                  </a:lnTo>
                  <a:lnTo>
                    <a:pt x="1324" y="6006"/>
                  </a:lnTo>
                  <a:lnTo>
                    <a:pt x="1329" y="5994"/>
                  </a:lnTo>
                  <a:lnTo>
                    <a:pt x="1334" y="5980"/>
                  </a:lnTo>
                  <a:lnTo>
                    <a:pt x="1339" y="5964"/>
                  </a:lnTo>
                  <a:lnTo>
                    <a:pt x="1343" y="5948"/>
                  </a:lnTo>
                  <a:lnTo>
                    <a:pt x="1352" y="5911"/>
                  </a:lnTo>
                  <a:lnTo>
                    <a:pt x="1359" y="5873"/>
                  </a:lnTo>
                  <a:lnTo>
                    <a:pt x="1365" y="5834"/>
                  </a:lnTo>
                  <a:lnTo>
                    <a:pt x="1369" y="5795"/>
                  </a:lnTo>
                  <a:lnTo>
                    <a:pt x="1371" y="5760"/>
                  </a:lnTo>
                  <a:lnTo>
                    <a:pt x="1372" y="5731"/>
                  </a:lnTo>
                  <a:lnTo>
                    <a:pt x="1370" y="5703"/>
                  </a:lnTo>
                  <a:lnTo>
                    <a:pt x="1366" y="5664"/>
                  </a:lnTo>
                  <a:lnTo>
                    <a:pt x="1359" y="5616"/>
                  </a:lnTo>
                  <a:lnTo>
                    <a:pt x="1350" y="5563"/>
                  </a:lnTo>
                  <a:lnTo>
                    <a:pt x="1339" y="5508"/>
                  </a:lnTo>
                  <a:lnTo>
                    <a:pt x="1328" y="5453"/>
                  </a:lnTo>
                  <a:lnTo>
                    <a:pt x="1318" y="5403"/>
                  </a:lnTo>
                  <a:lnTo>
                    <a:pt x="1306" y="5360"/>
                  </a:lnTo>
                  <a:lnTo>
                    <a:pt x="1302" y="5339"/>
                  </a:lnTo>
                  <a:lnTo>
                    <a:pt x="1297" y="5313"/>
                  </a:lnTo>
                  <a:lnTo>
                    <a:pt x="1292" y="5284"/>
                  </a:lnTo>
                  <a:lnTo>
                    <a:pt x="1287" y="5252"/>
                  </a:lnTo>
                  <a:lnTo>
                    <a:pt x="1284" y="5217"/>
                  </a:lnTo>
                  <a:lnTo>
                    <a:pt x="1281" y="5180"/>
                  </a:lnTo>
                  <a:lnTo>
                    <a:pt x="1278" y="5142"/>
                  </a:lnTo>
                  <a:lnTo>
                    <a:pt x="1277" y="5103"/>
                  </a:lnTo>
                  <a:lnTo>
                    <a:pt x="1277" y="5063"/>
                  </a:lnTo>
                  <a:lnTo>
                    <a:pt x="1278" y="5024"/>
                  </a:lnTo>
                  <a:lnTo>
                    <a:pt x="1280" y="4984"/>
                  </a:lnTo>
                  <a:lnTo>
                    <a:pt x="1284" y="4947"/>
                  </a:lnTo>
                  <a:lnTo>
                    <a:pt x="1286" y="4929"/>
                  </a:lnTo>
                  <a:lnTo>
                    <a:pt x="1290" y="4912"/>
                  </a:lnTo>
                  <a:lnTo>
                    <a:pt x="1294" y="4894"/>
                  </a:lnTo>
                  <a:lnTo>
                    <a:pt x="1298" y="4878"/>
                  </a:lnTo>
                  <a:lnTo>
                    <a:pt x="1302" y="4862"/>
                  </a:lnTo>
                  <a:lnTo>
                    <a:pt x="1307" y="4847"/>
                  </a:lnTo>
                  <a:lnTo>
                    <a:pt x="1312" y="4834"/>
                  </a:lnTo>
                  <a:lnTo>
                    <a:pt x="1319" y="4821"/>
                  </a:lnTo>
                  <a:lnTo>
                    <a:pt x="1327" y="4805"/>
                  </a:lnTo>
                  <a:lnTo>
                    <a:pt x="1337" y="4788"/>
                  </a:lnTo>
                  <a:lnTo>
                    <a:pt x="1350" y="4773"/>
                  </a:lnTo>
                  <a:lnTo>
                    <a:pt x="1362" y="4758"/>
                  </a:lnTo>
                  <a:lnTo>
                    <a:pt x="1377" y="4744"/>
                  </a:lnTo>
                  <a:lnTo>
                    <a:pt x="1392" y="4730"/>
                  </a:lnTo>
                  <a:lnTo>
                    <a:pt x="1408" y="4717"/>
                  </a:lnTo>
                  <a:lnTo>
                    <a:pt x="1425" y="4703"/>
                  </a:lnTo>
                  <a:lnTo>
                    <a:pt x="1443" y="4691"/>
                  </a:lnTo>
                  <a:lnTo>
                    <a:pt x="1462" y="4679"/>
                  </a:lnTo>
                  <a:lnTo>
                    <a:pt x="1480" y="4668"/>
                  </a:lnTo>
                  <a:lnTo>
                    <a:pt x="1499" y="4657"/>
                  </a:lnTo>
                  <a:lnTo>
                    <a:pt x="1537" y="4636"/>
                  </a:lnTo>
                  <a:lnTo>
                    <a:pt x="1577" y="4618"/>
                  </a:lnTo>
                  <a:lnTo>
                    <a:pt x="242" y="1040"/>
                  </a:lnTo>
                  <a:lnTo>
                    <a:pt x="240" y="1037"/>
                  </a:lnTo>
                  <a:lnTo>
                    <a:pt x="238" y="1031"/>
                  </a:lnTo>
                  <a:lnTo>
                    <a:pt x="237" y="1027"/>
                  </a:lnTo>
                  <a:lnTo>
                    <a:pt x="236" y="1022"/>
                  </a:lnTo>
                  <a:lnTo>
                    <a:pt x="236" y="1013"/>
                  </a:lnTo>
                  <a:lnTo>
                    <a:pt x="238" y="1002"/>
                  </a:lnTo>
                  <a:lnTo>
                    <a:pt x="242" y="992"/>
                  </a:lnTo>
                  <a:lnTo>
                    <a:pt x="247" y="983"/>
                  </a:lnTo>
                  <a:lnTo>
                    <a:pt x="250" y="977"/>
                  </a:lnTo>
                  <a:lnTo>
                    <a:pt x="255" y="973"/>
                  </a:lnTo>
                  <a:lnTo>
                    <a:pt x="259" y="970"/>
                  </a:lnTo>
                  <a:lnTo>
                    <a:pt x="264" y="966"/>
                  </a:lnTo>
                  <a:lnTo>
                    <a:pt x="269" y="963"/>
                  </a:lnTo>
                  <a:lnTo>
                    <a:pt x="275" y="960"/>
                  </a:lnTo>
                  <a:lnTo>
                    <a:pt x="294" y="943"/>
                  </a:lnTo>
                  <a:lnTo>
                    <a:pt x="313" y="927"/>
                  </a:lnTo>
                  <a:lnTo>
                    <a:pt x="333" y="910"/>
                  </a:lnTo>
                  <a:lnTo>
                    <a:pt x="354" y="893"/>
                  </a:lnTo>
                  <a:lnTo>
                    <a:pt x="375" y="878"/>
                  </a:lnTo>
                  <a:lnTo>
                    <a:pt x="398" y="862"/>
                  </a:lnTo>
                  <a:lnTo>
                    <a:pt x="420" y="847"/>
                  </a:lnTo>
                  <a:lnTo>
                    <a:pt x="443" y="831"/>
                  </a:lnTo>
                  <a:lnTo>
                    <a:pt x="468" y="817"/>
                  </a:lnTo>
                  <a:lnTo>
                    <a:pt x="493" y="802"/>
                  </a:lnTo>
                  <a:lnTo>
                    <a:pt x="518" y="788"/>
                  </a:lnTo>
                  <a:lnTo>
                    <a:pt x="545" y="773"/>
                  </a:lnTo>
                  <a:lnTo>
                    <a:pt x="572" y="759"/>
                  </a:lnTo>
                  <a:lnTo>
                    <a:pt x="599" y="745"/>
                  </a:lnTo>
                  <a:lnTo>
                    <a:pt x="626" y="732"/>
                  </a:lnTo>
                  <a:lnTo>
                    <a:pt x="655" y="719"/>
                  </a:lnTo>
                  <a:lnTo>
                    <a:pt x="715" y="693"/>
                  </a:lnTo>
                  <a:lnTo>
                    <a:pt x="777" y="669"/>
                  </a:lnTo>
                  <a:lnTo>
                    <a:pt x="841" y="646"/>
                  </a:lnTo>
                  <a:lnTo>
                    <a:pt x="907" y="624"/>
                  </a:lnTo>
                  <a:lnTo>
                    <a:pt x="976" y="603"/>
                  </a:lnTo>
                  <a:lnTo>
                    <a:pt x="1046" y="583"/>
                  </a:lnTo>
                  <a:lnTo>
                    <a:pt x="1119" y="565"/>
                  </a:lnTo>
                  <a:lnTo>
                    <a:pt x="1192" y="548"/>
                  </a:lnTo>
                  <a:lnTo>
                    <a:pt x="1188" y="512"/>
                  </a:lnTo>
                  <a:lnTo>
                    <a:pt x="1185" y="474"/>
                  </a:lnTo>
                  <a:lnTo>
                    <a:pt x="1183" y="436"/>
                  </a:lnTo>
                  <a:lnTo>
                    <a:pt x="1182" y="397"/>
                  </a:lnTo>
                  <a:lnTo>
                    <a:pt x="1183" y="356"/>
                  </a:lnTo>
                  <a:lnTo>
                    <a:pt x="1185" y="317"/>
                  </a:lnTo>
                  <a:lnTo>
                    <a:pt x="1188" y="279"/>
                  </a:lnTo>
                  <a:lnTo>
                    <a:pt x="1192" y="244"/>
                  </a:lnTo>
                  <a:lnTo>
                    <a:pt x="1198" y="210"/>
                  </a:lnTo>
                  <a:lnTo>
                    <a:pt x="1205" y="179"/>
                  </a:lnTo>
                  <a:lnTo>
                    <a:pt x="1212" y="149"/>
                  </a:lnTo>
                  <a:lnTo>
                    <a:pt x="1221" y="122"/>
                  </a:lnTo>
                  <a:lnTo>
                    <a:pt x="1231" y="97"/>
                  </a:lnTo>
                  <a:lnTo>
                    <a:pt x="1240" y="74"/>
                  </a:lnTo>
                  <a:lnTo>
                    <a:pt x="1246" y="65"/>
                  </a:lnTo>
                  <a:lnTo>
                    <a:pt x="1251" y="55"/>
                  </a:lnTo>
                  <a:lnTo>
                    <a:pt x="1257" y="47"/>
                  </a:lnTo>
                  <a:lnTo>
                    <a:pt x="1263" y="39"/>
                  </a:lnTo>
                  <a:lnTo>
                    <a:pt x="1269" y="33"/>
                  </a:lnTo>
                  <a:lnTo>
                    <a:pt x="1275" y="26"/>
                  </a:lnTo>
                  <a:lnTo>
                    <a:pt x="1281" y="21"/>
                  </a:lnTo>
                  <a:lnTo>
                    <a:pt x="1289" y="17"/>
                  </a:lnTo>
                  <a:lnTo>
                    <a:pt x="1295" y="14"/>
                  </a:lnTo>
                  <a:lnTo>
                    <a:pt x="1301" y="11"/>
                  </a:lnTo>
                  <a:lnTo>
                    <a:pt x="1308" y="10"/>
                  </a:lnTo>
                  <a:lnTo>
                    <a:pt x="1315" y="9"/>
                  </a:lnTo>
                  <a:lnTo>
                    <a:pt x="1315" y="29"/>
                  </a:lnTo>
                  <a:lnTo>
                    <a:pt x="1310" y="30"/>
                  </a:lnTo>
                  <a:lnTo>
                    <a:pt x="1305" y="31"/>
                  </a:lnTo>
                  <a:lnTo>
                    <a:pt x="1300" y="33"/>
                  </a:lnTo>
                  <a:lnTo>
                    <a:pt x="1295" y="36"/>
                  </a:lnTo>
                  <a:lnTo>
                    <a:pt x="1290" y="39"/>
                  </a:lnTo>
                  <a:lnTo>
                    <a:pt x="1284" y="44"/>
                  </a:lnTo>
                  <a:lnTo>
                    <a:pt x="1279" y="49"/>
                  </a:lnTo>
                  <a:lnTo>
                    <a:pt x="1274" y="55"/>
                  </a:lnTo>
                  <a:lnTo>
                    <a:pt x="1265" y="70"/>
                  </a:lnTo>
                  <a:lnTo>
                    <a:pt x="1255" y="87"/>
                  </a:lnTo>
                  <a:lnTo>
                    <a:pt x="1246" y="107"/>
                  </a:lnTo>
                  <a:lnTo>
                    <a:pt x="1238" y="130"/>
                  </a:lnTo>
                  <a:lnTo>
                    <a:pt x="1231" y="155"/>
                  </a:lnTo>
                  <a:lnTo>
                    <a:pt x="1223" y="183"/>
                  </a:lnTo>
                  <a:lnTo>
                    <a:pt x="1217" y="213"/>
                  </a:lnTo>
                  <a:lnTo>
                    <a:pt x="1212" y="246"/>
                  </a:lnTo>
                  <a:lnTo>
                    <a:pt x="1208" y="281"/>
                  </a:lnTo>
                  <a:lnTo>
                    <a:pt x="1205" y="317"/>
                  </a:lnTo>
                  <a:lnTo>
                    <a:pt x="1203" y="356"/>
                  </a:lnTo>
                  <a:lnTo>
                    <a:pt x="1202" y="397"/>
                  </a:lnTo>
                  <a:lnTo>
                    <a:pt x="1203" y="436"/>
                  </a:lnTo>
                  <a:lnTo>
                    <a:pt x="1204" y="473"/>
                  </a:lnTo>
                  <a:lnTo>
                    <a:pt x="1207" y="510"/>
                  </a:lnTo>
                  <a:lnTo>
                    <a:pt x="1211" y="544"/>
                  </a:lnTo>
                  <a:lnTo>
                    <a:pt x="1228" y="540"/>
                  </a:lnTo>
                  <a:lnTo>
                    <a:pt x="1226" y="534"/>
                  </a:lnTo>
                  <a:lnTo>
                    <a:pt x="1236" y="531"/>
                  </a:lnTo>
                  <a:lnTo>
                    <a:pt x="1226" y="531"/>
                  </a:lnTo>
                  <a:lnTo>
                    <a:pt x="1226" y="509"/>
                  </a:lnTo>
                  <a:lnTo>
                    <a:pt x="1228" y="486"/>
                  </a:lnTo>
                  <a:lnTo>
                    <a:pt x="1229" y="463"/>
                  </a:lnTo>
                  <a:lnTo>
                    <a:pt x="1233" y="441"/>
                  </a:lnTo>
                  <a:lnTo>
                    <a:pt x="1236" y="419"/>
                  </a:lnTo>
                  <a:lnTo>
                    <a:pt x="1240" y="399"/>
                  </a:lnTo>
                  <a:lnTo>
                    <a:pt x="1244" y="379"/>
                  </a:lnTo>
                  <a:lnTo>
                    <a:pt x="1249" y="360"/>
                  </a:lnTo>
                  <a:lnTo>
                    <a:pt x="1255" y="344"/>
                  </a:lnTo>
                  <a:lnTo>
                    <a:pt x="1262" y="328"/>
                  </a:lnTo>
                  <a:lnTo>
                    <a:pt x="1269" y="315"/>
                  </a:lnTo>
                  <a:lnTo>
                    <a:pt x="1277" y="302"/>
                  </a:lnTo>
                  <a:lnTo>
                    <a:pt x="1281" y="298"/>
                  </a:lnTo>
                  <a:lnTo>
                    <a:pt x="1285" y="293"/>
                  </a:lnTo>
                  <a:lnTo>
                    <a:pt x="1291" y="290"/>
                  </a:lnTo>
                  <a:lnTo>
                    <a:pt x="1295" y="287"/>
                  </a:lnTo>
                  <a:lnTo>
                    <a:pt x="1300" y="284"/>
                  </a:lnTo>
                  <a:lnTo>
                    <a:pt x="1305" y="282"/>
                  </a:lnTo>
                  <a:lnTo>
                    <a:pt x="1310" y="281"/>
                  </a:lnTo>
                  <a:lnTo>
                    <a:pt x="1315" y="281"/>
                  </a:lnTo>
                  <a:lnTo>
                    <a:pt x="1321" y="281"/>
                  </a:lnTo>
                  <a:lnTo>
                    <a:pt x="1325" y="282"/>
                  </a:lnTo>
                  <a:lnTo>
                    <a:pt x="1330" y="284"/>
                  </a:lnTo>
                  <a:lnTo>
                    <a:pt x="1334" y="286"/>
                  </a:lnTo>
                  <a:lnTo>
                    <a:pt x="1343" y="292"/>
                  </a:lnTo>
                  <a:lnTo>
                    <a:pt x="1351" y="300"/>
                  </a:lnTo>
                  <a:lnTo>
                    <a:pt x="1359" y="311"/>
                  </a:lnTo>
                  <a:lnTo>
                    <a:pt x="1366" y="322"/>
                  </a:lnTo>
                  <a:lnTo>
                    <a:pt x="1372" y="337"/>
                  </a:lnTo>
                  <a:lnTo>
                    <a:pt x="1378" y="351"/>
                  </a:lnTo>
                  <a:lnTo>
                    <a:pt x="1384" y="368"/>
                  </a:lnTo>
                  <a:lnTo>
                    <a:pt x="1388" y="385"/>
                  </a:lnTo>
                  <a:lnTo>
                    <a:pt x="1392" y="404"/>
                  </a:lnTo>
                  <a:lnTo>
                    <a:pt x="1395" y="424"/>
                  </a:lnTo>
                  <a:lnTo>
                    <a:pt x="1398" y="444"/>
                  </a:lnTo>
                  <a:lnTo>
                    <a:pt x="1400" y="465"/>
                  </a:lnTo>
                  <a:lnTo>
                    <a:pt x="1402" y="486"/>
                  </a:lnTo>
                  <a:lnTo>
                    <a:pt x="1404" y="508"/>
                  </a:lnTo>
                  <a:lnTo>
                    <a:pt x="1485" y="495"/>
                  </a:lnTo>
                  <a:lnTo>
                    <a:pt x="1568" y="484"/>
                  </a:lnTo>
                  <a:lnTo>
                    <a:pt x="1653" y="474"/>
                  </a:lnTo>
                  <a:lnTo>
                    <a:pt x="1740" y="466"/>
                  </a:lnTo>
                  <a:lnTo>
                    <a:pt x="1827" y="460"/>
                  </a:lnTo>
                  <a:lnTo>
                    <a:pt x="1916" y="455"/>
                  </a:lnTo>
                  <a:lnTo>
                    <a:pt x="2007" y="452"/>
                  </a:lnTo>
                  <a:lnTo>
                    <a:pt x="2098" y="450"/>
                  </a:lnTo>
                  <a:lnTo>
                    <a:pt x="2146" y="449"/>
                  </a:lnTo>
                  <a:lnTo>
                    <a:pt x="2196" y="450"/>
                  </a:lnTo>
                  <a:lnTo>
                    <a:pt x="2245" y="450"/>
                  </a:lnTo>
                  <a:lnTo>
                    <a:pt x="2292" y="451"/>
                  </a:lnTo>
                  <a:lnTo>
                    <a:pt x="2341" y="453"/>
                  </a:lnTo>
                  <a:lnTo>
                    <a:pt x="2389" y="454"/>
                  </a:lnTo>
                  <a:lnTo>
                    <a:pt x="2435" y="457"/>
                  </a:lnTo>
                  <a:lnTo>
                    <a:pt x="2483" y="459"/>
                  </a:lnTo>
                  <a:lnTo>
                    <a:pt x="2529" y="463"/>
                  </a:lnTo>
                  <a:lnTo>
                    <a:pt x="2575" y="466"/>
                  </a:lnTo>
                  <a:lnTo>
                    <a:pt x="2621" y="470"/>
                  </a:lnTo>
                  <a:lnTo>
                    <a:pt x="2666" y="475"/>
                  </a:lnTo>
                  <a:lnTo>
                    <a:pt x="2711" y="481"/>
                  </a:lnTo>
                  <a:lnTo>
                    <a:pt x="2756" y="486"/>
                  </a:lnTo>
                  <a:lnTo>
                    <a:pt x="2799" y="492"/>
                  </a:lnTo>
                  <a:lnTo>
                    <a:pt x="2843" y="498"/>
                  </a:lnTo>
                  <a:lnTo>
                    <a:pt x="2844" y="477"/>
                  </a:lnTo>
                  <a:lnTo>
                    <a:pt x="2846" y="456"/>
                  </a:lnTo>
                  <a:lnTo>
                    <a:pt x="2848" y="435"/>
                  </a:lnTo>
                  <a:lnTo>
                    <a:pt x="2851" y="414"/>
                  </a:lnTo>
                  <a:lnTo>
                    <a:pt x="2854" y="395"/>
                  </a:lnTo>
                  <a:lnTo>
                    <a:pt x="2858" y="376"/>
                  </a:lnTo>
                  <a:lnTo>
                    <a:pt x="2863" y="358"/>
                  </a:lnTo>
                  <a:lnTo>
                    <a:pt x="2869" y="342"/>
                  </a:lnTo>
                  <a:lnTo>
                    <a:pt x="2874" y="326"/>
                  </a:lnTo>
                  <a:lnTo>
                    <a:pt x="2881" y="313"/>
                  </a:lnTo>
                  <a:lnTo>
                    <a:pt x="2887" y="301"/>
                  </a:lnTo>
                  <a:lnTo>
                    <a:pt x="2895" y="291"/>
                  </a:lnTo>
                  <a:lnTo>
                    <a:pt x="2903" y="283"/>
                  </a:lnTo>
                  <a:lnTo>
                    <a:pt x="2912" y="276"/>
                  </a:lnTo>
                  <a:lnTo>
                    <a:pt x="2916" y="274"/>
                  </a:lnTo>
                  <a:lnTo>
                    <a:pt x="2921" y="272"/>
                  </a:lnTo>
                  <a:lnTo>
                    <a:pt x="2927" y="271"/>
                  </a:lnTo>
                  <a:lnTo>
                    <a:pt x="2931" y="271"/>
                  </a:lnTo>
                  <a:lnTo>
                    <a:pt x="2936" y="271"/>
                  </a:lnTo>
                  <a:lnTo>
                    <a:pt x="2941" y="272"/>
                  </a:lnTo>
                  <a:lnTo>
                    <a:pt x="2946" y="274"/>
                  </a:lnTo>
                  <a:lnTo>
                    <a:pt x="2951" y="277"/>
                  </a:lnTo>
                  <a:lnTo>
                    <a:pt x="2956" y="281"/>
                  </a:lnTo>
                  <a:lnTo>
                    <a:pt x="2961" y="284"/>
                  </a:lnTo>
                  <a:lnTo>
                    <a:pt x="2965" y="288"/>
                  </a:lnTo>
                  <a:lnTo>
                    <a:pt x="2969" y="293"/>
                  </a:lnTo>
                  <a:lnTo>
                    <a:pt x="2977" y="304"/>
                  </a:lnTo>
                  <a:lnTo>
                    <a:pt x="2985" y="319"/>
                  </a:lnTo>
                  <a:lnTo>
                    <a:pt x="2991" y="334"/>
                  </a:lnTo>
                  <a:lnTo>
                    <a:pt x="2997" y="351"/>
                  </a:lnTo>
                  <a:lnTo>
                    <a:pt x="3002" y="370"/>
                  </a:lnTo>
                  <a:lnTo>
                    <a:pt x="3006" y="389"/>
                  </a:lnTo>
                  <a:lnTo>
                    <a:pt x="3010" y="410"/>
                  </a:lnTo>
                  <a:lnTo>
                    <a:pt x="3014" y="432"/>
                  </a:lnTo>
                  <a:lnTo>
                    <a:pt x="3017" y="454"/>
                  </a:lnTo>
                  <a:lnTo>
                    <a:pt x="3018" y="477"/>
                  </a:lnTo>
                  <a:lnTo>
                    <a:pt x="3020" y="499"/>
                  </a:lnTo>
                  <a:lnTo>
                    <a:pt x="3020" y="522"/>
                  </a:lnTo>
                  <a:lnTo>
                    <a:pt x="3009" y="522"/>
                  </a:lnTo>
                  <a:lnTo>
                    <a:pt x="3020" y="524"/>
                  </a:lnTo>
                  <a:lnTo>
                    <a:pt x="3019" y="529"/>
                  </a:lnTo>
                  <a:lnTo>
                    <a:pt x="3035" y="533"/>
                  </a:lnTo>
                  <a:lnTo>
                    <a:pt x="3039" y="499"/>
                  </a:lnTo>
                  <a:lnTo>
                    <a:pt x="3043" y="463"/>
                  </a:lnTo>
                  <a:lnTo>
                    <a:pt x="3044" y="426"/>
                  </a:lnTo>
                  <a:lnTo>
                    <a:pt x="3045" y="386"/>
                  </a:lnTo>
                  <a:lnTo>
                    <a:pt x="3044" y="347"/>
                  </a:lnTo>
                  <a:lnTo>
                    <a:pt x="3042" y="307"/>
                  </a:lnTo>
                  <a:lnTo>
                    <a:pt x="3038" y="271"/>
                  </a:lnTo>
                  <a:lnTo>
                    <a:pt x="3034" y="237"/>
                  </a:lnTo>
                  <a:lnTo>
                    <a:pt x="3029" y="204"/>
                  </a:lnTo>
                  <a:lnTo>
                    <a:pt x="3023" y="174"/>
                  </a:lnTo>
                  <a:lnTo>
                    <a:pt x="3016" y="146"/>
                  </a:lnTo>
                  <a:lnTo>
                    <a:pt x="3008" y="121"/>
                  </a:lnTo>
                  <a:lnTo>
                    <a:pt x="3000" y="98"/>
                  </a:lnTo>
                  <a:lnTo>
                    <a:pt x="2991" y="77"/>
                  </a:lnTo>
                  <a:lnTo>
                    <a:pt x="2981" y="61"/>
                  </a:lnTo>
                  <a:lnTo>
                    <a:pt x="2972" y="46"/>
                  </a:lnTo>
                  <a:lnTo>
                    <a:pt x="2967" y="40"/>
                  </a:lnTo>
                  <a:lnTo>
                    <a:pt x="2962" y="35"/>
                  </a:lnTo>
                  <a:lnTo>
                    <a:pt x="2957" y="30"/>
                  </a:lnTo>
                  <a:lnTo>
                    <a:pt x="2951" y="26"/>
                  </a:lnTo>
                  <a:lnTo>
                    <a:pt x="2946" y="23"/>
                  </a:lnTo>
                  <a:lnTo>
                    <a:pt x="2941" y="21"/>
                  </a:lnTo>
                  <a:lnTo>
                    <a:pt x="2936" y="20"/>
                  </a:lnTo>
                  <a:lnTo>
                    <a:pt x="2931" y="19"/>
                  </a:lnTo>
                  <a:lnTo>
                    <a:pt x="2931" y="0"/>
                  </a:lnTo>
                  <a:lnTo>
                    <a:pt x="2938" y="1"/>
                  </a:lnTo>
                  <a:lnTo>
                    <a:pt x="2945" y="2"/>
                  </a:lnTo>
                  <a:lnTo>
                    <a:pt x="2951" y="5"/>
                  </a:lnTo>
                  <a:lnTo>
                    <a:pt x="2958" y="8"/>
                  </a:lnTo>
                  <a:lnTo>
                    <a:pt x="2965" y="12"/>
                  </a:lnTo>
                  <a:lnTo>
                    <a:pt x="2971" y="17"/>
                  </a:lnTo>
                  <a:lnTo>
                    <a:pt x="2977" y="23"/>
                  </a:lnTo>
                  <a:lnTo>
                    <a:pt x="2984" y="30"/>
                  </a:lnTo>
                  <a:lnTo>
                    <a:pt x="2989" y="38"/>
                  </a:lnTo>
                  <a:lnTo>
                    <a:pt x="2995" y="46"/>
                  </a:lnTo>
                  <a:lnTo>
                    <a:pt x="3000" y="55"/>
                  </a:lnTo>
                  <a:lnTo>
                    <a:pt x="3006" y="65"/>
                  </a:lnTo>
                  <a:lnTo>
                    <a:pt x="3016" y="88"/>
                  </a:lnTo>
                  <a:lnTo>
                    <a:pt x="3025" y="113"/>
                  </a:lnTo>
                  <a:lnTo>
                    <a:pt x="3034" y="139"/>
                  </a:lnTo>
                  <a:lnTo>
                    <a:pt x="3042" y="170"/>
                  </a:lnTo>
                  <a:lnTo>
                    <a:pt x="3048" y="201"/>
                  </a:lnTo>
                  <a:lnTo>
                    <a:pt x="3054" y="235"/>
                  </a:lnTo>
                  <a:lnTo>
                    <a:pt x="3058" y="270"/>
                  </a:lnTo>
                  <a:lnTo>
                    <a:pt x="3061" y="307"/>
                  </a:lnTo>
                  <a:lnTo>
                    <a:pt x="3063" y="347"/>
                  </a:lnTo>
                  <a:lnTo>
                    <a:pt x="3064" y="386"/>
                  </a:lnTo>
                  <a:lnTo>
                    <a:pt x="3063" y="427"/>
                  </a:lnTo>
                  <a:lnTo>
                    <a:pt x="3061" y="464"/>
                  </a:lnTo>
                  <a:lnTo>
                    <a:pt x="3058" y="501"/>
                  </a:lnTo>
                  <a:lnTo>
                    <a:pt x="3054" y="537"/>
                  </a:lnTo>
                  <a:lnTo>
                    <a:pt x="3128" y="553"/>
                  </a:lnTo>
                  <a:lnTo>
                    <a:pt x="3200" y="571"/>
                  </a:lnTo>
                  <a:lnTo>
                    <a:pt x="3271" y="591"/>
                  </a:lnTo>
                  <a:lnTo>
                    <a:pt x="3339" y="611"/>
                  </a:lnTo>
                  <a:lnTo>
                    <a:pt x="3405" y="634"/>
                  </a:lnTo>
                  <a:lnTo>
                    <a:pt x="3468" y="657"/>
                  </a:lnTo>
                  <a:lnTo>
                    <a:pt x="3531" y="682"/>
                  </a:lnTo>
                  <a:lnTo>
                    <a:pt x="3591" y="708"/>
                  </a:lnTo>
                  <a:lnTo>
                    <a:pt x="3620" y="721"/>
                  </a:lnTo>
                  <a:lnTo>
                    <a:pt x="3648" y="736"/>
                  </a:lnTo>
                  <a:lnTo>
                    <a:pt x="3676" y="749"/>
                  </a:lnTo>
                  <a:lnTo>
                    <a:pt x="3703" y="764"/>
                  </a:lnTo>
                  <a:lnTo>
                    <a:pt x="3729" y="778"/>
                  </a:lnTo>
                  <a:lnTo>
                    <a:pt x="3755" y="794"/>
                  </a:lnTo>
                  <a:lnTo>
                    <a:pt x="3780" y="809"/>
                  </a:lnTo>
                  <a:lnTo>
                    <a:pt x="3805" y="825"/>
                  </a:lnTo>
                  <a:lnTo>
                    <a:pt x="3829" y="841"/>
                  </a:lnTo>
                  <a:lnTo>
                    <a:pt x="3853" y="857"/>
                  </a:lnTo>
                  <a:lnTo>
                    <a:pt x="3876" y="874"/>
                  </a:lnTo>
                  <a:lnTo>
                    <a:pt x="3897" y="890"/>
                  </a:lnTo>
                  <a:lnTo>
                    <a:pt x="3919" y="907"/>
                  </a:lnTo>
                  <a:lnTo>
                    <a:pt x="3940" y="925"/>
                  </a:lnTo>
                  <a:lnTo>
                    <a:pt x="3959" y="942"/>
                  </a:lnTo>
                  <a:lnTo>
                    <a:pt x="3979" y="961"/>
                  </a:lnTo>
                  <a:lnTo>
                    <a:pt x="3983" y="962"/>
                  </a:lnTo>
                  <a:lnTo>
                    <a:pt x="3987" y="965"/>
                  </a:lnTo>
                  <a:lnTo>
                    <a:pt x="3997" y="972"/>
                  </a:lnTo>
                  <a:lnTo>
                    <a:pt x="4005" y="982"/>
                  </a:lnTo>
                  <a:lnTo>
                    <a:pt x="4010" y="991"/>
                  </a:lnTo>
                  <a:lnTo>
                    <a:pt x="4013" y="1001"/>
                  </a:lnTo>
                  <a:lnTo>
                    <a:pt x="4015" y="1012"/>
                  </a:lnTo>
                  <a:lnTo>
                    <a:pt x="4015" y="1022"/>
                  </a:lnTo>
                  <a:lnTo>
                    <a:pt x="4013" y="1033"/>
                  </a:lnTo>
                  <a:lnTo>
                    <a:pt x="4009" y="1044"/>
                  </a:lnTo>
                  <a:lnTo>
                    <a:pt x="2676" y="4621"/>
                  </a:lnTo>
                  <a:lnTo>
                    <a:pt x="2714" y="4640"/>
                  </a:lnTo>
                  <a:lnTo>
                    <a:pt x="2751" y="4660"/>
                  </a:lnTo>
                  <a:lnTo>
                    <a:pt x="2770" y="4671"/>
                  </a:lnTo>
                  <a:lnTo>
                    <a:pt x="2788" y="4683"/>
                  </a:lnTo>
                  <a:lnTo>
                    <a:pt x="2806" y="4694"/>
                  </a:lnTo>
                  <a:lnTo>
                    <a:pt x="2823" y="4706"/>
                  </a:lnTo>
                  <a:lnTo>
                    <a:pt x="2840" y="4719"/>
                  </a:lnTo>
                  <a:lnTo>
                    <a:pt x="2855" y="4732"/>
                  </a:lnTo>
                  <a:lnTo>
                    <a:pt x="2871" y="4746"/>
                  </a:lnTo>
                  <a:lnTo>
                    <a:pt x="2884" y="4760"/>
                  </a:lnTo>
                  <a:lnTo>
                    <a:pt x="2896" y="4775"/>
                  </a:lnTo>
                  <a:lnTo>
                    <a:pt x="2909" y="4790"/>
                  </a:lnTo>
                  <a:lnTo>
                    <a:pt x="2919" y="4806"/>
                  </a:lnTo>
                  <a:lnTo>
                    <a:pt x="2928" y="4822"/>
                  </a:lnTo>
                  <a:lnTo>
                    <a:pt x="2934" y="4835"/>
                  </a:lnTo>
                  <a:lnTo>
                    <a:pt x="2939" y="4849"/>
                  </a:lnTo>
                  <a:lnTo>
                    <a:pt x="2944" y="4863"/>
                  </a:lnTo>
                  <a:lnTo>
                    <a:pt x="2948" y="4879"/>
                  </a:lnTo>
                  <a:lnTo>
                    <a:pt x="2952" y="4895"/>
                  </a:lnTo>
                  <a:lnTo>
                    <a:pt x="2956" y="4912"/>
                  </a:lnTo>
                  <a:lnTo>
                    <a:pt x="2959" y="4929"/>
                  </a:lnTo>
                  <a:lnTo>
                    <a:pt x="2962" y="4948"/>
                  </a:lnTo>
                  <a:lnTo>
                    <a:pt x="2965" y="4985"/>
                  </a:lnTo>
                  <a:lnTo>
                    <a:pt x="2968" y="5024"/>
                  </a:lnTo>
                  <a:lnTo>
                    <a:pt x="2969" y="5063"/>
                  </a:lnTo>
                  <a:lnTo>
                    <a:pt x="2968" y="5103"/>
                  </a:lnTo>
                  <a:lnTo>
                    <a:pt x="2967" y="5142"/>
                  </a:lnTo>
                  <a:lnTo>
                    <a:pt x="2965" y="5180"/>
                  </a:lnTo>
                  <a:lnTo>
                    <a:pt x="2962" y="5218"/>
                  </a:lnTo>
                  <a:lnTo>
                    <a:pt x="2958" y="5253"/>
                  </a:lnTo>
                  <a:lnTo>
                    <a:pt x="2953" y="5285"/>
                  </a:lnTo>
                  <a:lnTo>
                    <a:pt x="2948" y="5314"/>
                  </a:lnTo>
                  <a:lnTo>
                    <a:pt x="2944" y="5339"/>
                  </a:lnTo>
                  <a:lnTo>
                    <a:pt x="2939" y="5361"/>
                  </a:lnTo>
                  <a:lnTo>
                    <a:pt x="2928" y="5404"/>
                  </a:lnTo>
                  <a:lnTo>
                    <a:pt x="2916" y="5454"/>
                  </a:lnTo>
                  <a:lnTo>
                    <a:pt x="2906" y="5509"/>
                  </a:lnTo>
                  <a:lnTo>
                    <a:pt x="2895" y="5565"/>
                  </a:lnTo>
                  <a:lnTo>
                    <a:pt x="2886" y="5618"/>
                  </a:lnTo>
                  <a:lnTo>
                    <a:pt x="2879" y="5666"/>
                  </a:lnTo>
                  <a:lnTo>
                    <a:pt x="2874" y="5704"/>
                  </a:lnTo>
                  <a:lnTo>
                    <a:pt x="2873" y="5731"/>
                  </a:lnTo>
                  <a:lnTo>
                    <a:pt x="2874" y="5760"/>
                  </a:lnTo>
                  <a:lnTo>
                    <a:pt x="2876" y="5795"/>
                  </a:lnTo>
                  <a:lnTo>
                    <a:pt x="2880" y="5834"/>
                  </a:lnTo>
                  <a:lnTo>
                    <a:pt x="2886" y="5873"/>
                  </a:lnTo>
                  <a:lnTo>
                    <a:pt x="2893" y="5911"/>
                  </a:lnTo>
                  <a:lnTo>
                    <a:pt x="2902" y="5949"/>
                  </a:lnTo>
                  <a:lnTo>
                    <a:pt x="2906" y="5965"/>
                  </a:lnTo>
                  <a:lnTo>
                    <a:pt x="2911" y="5981"/>
                  </a:lnTo>
                  <a:lnTo>
                    <a:pt x="2916" y="5994"/>
                  </a:lnTo>
                  <a:lnTo>
                    <a:pt x="2921" y="6007"/>
                  </a:lnTo>
                  <a:lnTo>
                    <a:pt x="2932" y="6028"/>
                  </a:lnTo>
                  <a:lnTo>
                    <a:pt x="2941" y="6050"/>
                  </a:lnTo>
                  <a:lnTo>
                    <a:pt x="2950" y="6074"/>
                  </a:lnTo>
                  <a:lnTo>
                    <a:pt x="2959" y="6098"/>
                  </a:lnTo>
                  <a:lnTo>
                    <a:pt x="2967" y="6124"/>
                  </a:lnTo>
                  <a:lnTo>
                    <a:pt x="2974" y="6150"/>
                  </a:lnTo>
                  <a:lnTo>
                    <a:pt x="2980" y="6177"/>
                  </a:lnTo>
                  <a:lnTo>
                    <a:pt x="2987" y="6205"/>
                  </a:lnTo>
                  <a:lnTo>
                    <a:pt x="2992" y="6234"/>
                  </a:lnTo>
                  <a:lnTo>
                    <a:pt x="2996" y="6263"/>
                  </a:lnTo>
                  <a:lnTo>
                    <a:pt x="3000" y="6293"/>
                  </a:lnTo>
                  <a:lnTo>
                    <a:pt x="3003" y="6323"/>
                  </a:lnTo>
                  <a:lnTo>
                    <a:pt x="3005" y="6355"/>
                  </a:lnTo>
                  <a:lnTo>
                    <a:pt x="3007" y="6386"/>
                  </a:lnTo>
                  <a:lnTo>
                    <a:pt x="3008" y="6419"/>
                  </a:lnTo>
                  <a:lnTo>
                    <a:pt x="3008" y="6452"/>
                  </a:lnTo>
                  <a:lnTo>
                    <a:pt x="3008" y="7524"/>
                  </a:lnTo>
                  <a:lnTo>
                    <a:pt x="4135" y="7524"/>
                  </a:lnTo>
                  <a:lnTo>
                    <a:pt x="4145" y="7524"/>
                  </a:lnTo>
                  <a:lnTo>
                    <a:pt x="4155" y="7525"/>
                  </a:lnTo>
                  <a:lnTo>
                    <a:pt x="4166" y="7526"/>
                  </a:lnTo>
                  <a:lnTo>
                    <a:pt x="4176" y="7528"/>
                  </a:lnTo>
                  <a:lnTo>
                    <a:pt x="4186" y="7530"/>
                  </a:lnTo>
                  <a:lnTo>
                    <a:pt x="4196" y="7533"/>
                  </a:lnTo>
                  <a:lnTo>
                    <a:pt x="4206" y="7537"/>
                  </a:lnTo>
                  <a:lnTo>
                    <a:pt x="4215" y="7542"/>
                  </a:lnTo>
                  <a:lnTo>
                    <a:pt x="4225" y="7546"/>
                  </a:lnTo>
                  <a:lnTo>
                    <a:pt x="4234" y="7551"/>
                  </a:lnTo>
                  <a:lnTo>
                    <a:pt x="4242" y="7556"/>
                  </a:lnTo>
                  <a:lnTo>
                    <a:pt x="4251" y="7562"/>
                  </a:lnTo>
                  <a:lnTo>
                    <a:pt x="4259" y="7570"/>
                  </a:lnTo>
                  <a:lnTo>
                    <a:pt x="4267" y="7576"/>
                  </a:lnTo>
                  <a:lnTo>
                    <a:pt x="4274" y="7583"/>
                  </a:lnTo>
                  <a:lnTo>
                    <a:pt x="4282" y="7591"/>
                  </a:lnTo>
                  <a:lnTo>
                    <a:pt x="4288" y="7600"/>
                  </a:lnTo>
                  <a:lnTo>
                    <a:pt x="4294" y="7608"/>
                  </a:lnTo>
                  <a:lnTo>
                    <a:pt x="4300" y="7617"/>
                  </a:lnTo>
                  <a:lnTo>
                    <a:pt x="4306" y="7626"/>
                  </a:lnTo>
                  <a:lnTo>
                    <a:pt x="4310" y="7635"/>
                  </a:lnTo>
                  <a:lnTo>
                    <a:pt x="4314" y="7644"/>
                  </a:lnTo>
                  <a:lnTo>
                    <a:pt x="4318" y="7655"/>
                  </a:lnTo>
                  <a:lnTo>
                    <a:pt x="4321" y="7664"/>
                  </a:lnTo>
                  <a:lnTo>
                    <a:pt x="4323" y="7674"/>
                  </a:lnTo>
                  <a:lnTo>
                    <a:pt x="4325" y="7685"/>
                  </a:lnTo>
                  <a:lnTo>
                    <a:pt x="4326" y="7695"/>
                  </a:lnTo>
                  <a:lnTo>
                    <a:pt x="4327" y="7705"/>
                  </a:lnTo>
                  <a:lnTo>
                    <a:pt x="4328" y="7716"/>
                  </a:lnTo>
                  <a:lnTo>
                    <a:pt x="4328" y="7726"/>
                  </a:lnTo>
                  <a:lnTo>
                    <a:pt x="4327" y="7737"/>
                  </a:lnTo>
                  <a:lnTo>
                    <a:pt x="4326" y="7747"/>
                  </a:lnTo>
                  <a:lnTo>
                    <a:pt x="4316" y="7812"/>
                  </a:lnTo>
                  <a:lnTo>
                    <a:pt x="4306" y="7879"/>
                  </a:lnTo>
                  <a:lnTo>
                    <a:pt x="4295" y="7946"/>
                  </a:lnTo>
                  <a:lnTo>
                    <a:pt x="4285" y="8012"/>
                  </a:lnTo>
                  <a:lnTo>
                    <a:pt x="4275" y="8079"/>
                  </a:lnTo>
                  <a:lnTo>
                    <a:pt x="4265" y="8144"/>
                  </a:lnTo>
                  <a:lnTo>
                    <a:pt x="4256" y="8208"/>
                  </a:lnTo>
                  <a:lnTo>
                    <a:pt x="4246" y="8269"/>
                  </a:lnTo>
                  <a:lnTo>
                    <a:pt x="4237" y="8327"/>
                  </a:lnTo>
                  <a:lnTo>
                    <a:pt x="4230" y="8381"/>
                  </a:lnTo>
                  <a:lnTo>
                    <a:pt x="4223" y="8430"/>
                  </a:lnTo>
                  <a:lnTo>
                    <a:pt x="4216" y="8475"/>
                  </a:lnTo>
                  <a:lnTo>
                    <a:pt x="4210" y="8513"/>
                  </a:lnTo>
                  <a:lnTo>
                    <a:pt x="4206" y="8546"/>
                  </a:lnTo>
                  <a:lnTo>
                    <a:pt x="4203" y="8571"/>
                  </a:lnTo>
                  <a:lnTo>
                    <a:pt x="4201" y="8590"/>
                  </a:lnTo>
                  <a:lnTo>
                    <a:pt x="4200" y="8600"/>
                  </a:lnTo>
                  <a:lnTo>
                    <a:pt x="4198" y="8612"/>
                  </a:lnTo>
                  <a:lnTo>
                    <a:pt x="4196" y="8625"/>
                  </a:lnTo>
                  <a:lnTo>
                    <a:pt x="4192" y="8640"/>
                  </a:lnTo>
                  <a:lnTo>
                    <a:pt x="4186" y="8655"/>
                  </a:lnTo>
                  <a:lnTo>
                    <a:pt x="4178" y="8673"/>
                  </a:lnTo>
                  <a:lnTo>
                    <a:pt x="4168" y="8692"/>
                  </a:lnTo>
                  <a:lnTo>
                    <a:pt x="4155" y="8712"/>
                  </a:lnTo>
                  <a:lnTo>
                    <a:pt x="4139" y="8734"/>
                  </a:lnTo>
                  <a:lnTo>
                    <a:pt x="4118" y="8758"/>
                  </a:lnTo>
                  <a:lnTo>
                    <a:pt x="4094" y="8784"/>
                  </a:lnTo>
                  <a:lnTo>
                    <a:pt x="4065" y="8812"/>
                  </a:lnTo>
                  <a:lnTo>
                    <a:pt x="4031" y="8841"/>
                  </a:lnTo>
                  <a:lnTo>
                    <a:pt x="3993" y="8872"/>
                  </a:lnTo>
                  <a:lnTo>
                    <a:pt x="3948" y="8905"/>
                  </a:lnTo>
                  <a:lnTo>
                    <a:pt x="3897" y="8942"/>
                  </a:lnTo>
                  <a:lnTo>
                    <a:pt x="3907" y="8955"/>
                  </a:lnTo>
                  <a:lnTo>
                    <a:pt x="3916" y="8969"/>
                  </a:lnTo>
                  <a:lnTo>
                    <a:pt x="3925" y="8983"/>
                  </a:lnTo>
                  <a:lnTo>
                    <a:pt x="3934" y="8998"/>
                  </a:lnTo>
                  <a:lnTo>
                    <a:pt x="3941" y="9012"/>
                  </a:lnTo>
                  <a:lnTo>
                    <a:pt x="3948" y="9028"/>
                  </a:lnTo>
                  <a:lnTo>
                    <a:pt x="3954" y="9043"/>
                  </a:lnTo>
                  <a:lnTo>
                    <a:pt x="3959" y="9059"/>
                  </a:lnTo>
                  <a:lnTo>
                    <a:pt x="3965" y="9075"/>
                  </a:lnTo>
                  <a:lnTo>
                    <a:pt x="3969" y="9092"/>
                  </a:lnTo>
                  <a:lnTo>
                    <a:pt x="3972" y="9109"/>
                  </a:lnTo>
                  <a:lnTo>
                    <a:pt x="3975" y="9125"/>
                  </a:lnTo>
                  <a:lnTo>
                    <a:pt x="3977" y="9142"/>
                  </a:lnTo>
                  <a:lnTo>
                    <a:pt x="3978" y="9159"/>
                  </a:lnTo>
                  <a:lnTo>
                    <a:pt x="3979" y="9176"/>
                  </a:lnTo>
                  <a:lnTo>
                    <a:pt x="3979" y="9194"/>
                  </a:lnTo>
                  <a:lnTo>
                    <a:pt x="3977" y="9215"/>
                  </a:lnTo>
                  <a:lnTo>
                    <a:pt x="3975" y="9236"/>
                  </a:lnTo>
                  <a:lnTo>
                    <a:pt x="3971" y="9258"/>
                  </a:lnTo>
                  <a:lnTo>
                    <a:pt x="3966" y="9279"/>
                  </a:lnTo>
                  <a:lnTo>
                    <a:pt x="3961" y="9298"/>
                  </a:lnTo>
                  <a:lnTo>
                    <a:pt x="3953" y="9318"/>
                  </a:lnTo>
                  <a:lnTo>
                    <a:pt x="3945" y="9338"/>
                  </a:lnTo>
                  <a:lnTo>
                    <a:pt x="3936" y="9356"/>
                  </a:lnTo>
                  <a:lnTo>
                    <a:pt x="3926" y="9374"/>
                  </a:lnTo>
                  <a:lnTo>
                    <a:pt x="3915" y="9392"/>
                  </a:lnTo>
                  <a:lnTo>
                    <a:pt x="3904" y="9409"/>
                  </a:lnTo>
                  <a:lnTo>
                    <a:pt x="3890" y="9425"/>
                  </a:lnTo>
                  <a:lnTo>
                    <a:pt x="3877" y="9441"/>
                  </a:lnTo>
                  <a:lnTo>
                    <a:pt x="3863" y="9456"/>
                  </a:lnTo>
                  <a:lnTo>
                    <a:pt x="3848" y="9470"/>
                  </a:lnTo>
                  <a:lnTo>
                    <a:pt x="3832" y="9484"/>
                  </a:lnTo>
                  <a:lnTo>
                    <a:pt x="3842" y="9506"/>
                  </a:lnTo>
                  <a:lnTo>
                    <a:pt x="3852" y="9528"/>
                  </a:lnTo>
                  <a:lnTo>
                    <a:pt x="3859" y="9551"/>
                  </a:lnTo>
                  <a:lnTo>
                    <a:pt x="3865" y="9575"/>
                  </a:lnTo>
                  <a:lnTo>
                    <a:pt x="3870" y="9600"/>
                  </a:lnTo>
                  <a:lnTo>
                    <a:pt x="3873" y="9625"/>
                  </a:lnTo>
                  <a:lnTo>
                    <a:pt x="3875" y="9650"/>
                  </a:lnTo>
                  <a:lnTo>
                    <a:pt x="3875" y="9676"/>
                  </a:lnTo>
                  <a:lnTo>
                    <a:pt x="3873" y="9699"/>
                  </a:lnTo>
                  <a:lnTo>
                    <a:pt x="3870" y="9721"/>
                  </a:lnTo>
                  <a:lnTo>
                    <a:pt x="3866" y="9743"/>
                  </a:lnTo>
                  <a:lnTo>
                    <a:pt x="3861" y="9765"/>
                  </a:lnTo>
                  <a:lnTo>
                    <a:pt x="3855" y="9786"/>
                  </a:lnTo>
                  <a:lnTo>
                    <a:pt x="3848" y="9806"/>
                  </a:lnTo>
                  <a:lnTo>
                    <a:pt x="3838" y="9827"/>
                  </a:lnTo>
                  <a:lnTo>
                    <a:pt x="3829" y="9847"/>
                  </a:lnTo>
                  <a:lnTo>
                    <a:pt x="3819" y="9866"/>
                  </a:lnTo>
                  <a:lnTo>
                    <a:pt x="3806" y="9884"/>
                  </a:lnTo>
                  <a:lnTo>
                    <a:pt x="3794" y="9902"/>
                  </a:lnTo>
                  <a:lnTo>
                    <a:pt x="3780" y="9918"/>
                  </a:lnTo>
                  <a:lnTo>
                    <a:pt x="3766" y="9935"/>
                  </a:lnTo>
                  <a:lnTo>
                    <a:pt x="3750" y="9950"/>
                  </a:lnTo>
                  <a:lnTo>
                    <a:pt x="3735" y="9964"/>
                  </a:lnTo>
                  <a:lnTo>
                    <a:pt x="3717" y="9978"/>
                  </a:lnTo>
                  <a:lnTo>
                    <a:pt x="3726" y="9998"/>
                  </a:lnTo>
                  <a:lnTo>
                    <a:pt x="3734" y="10020"/>
                  </a:lnTo>
                  <a:lnTo>
                    <a:pt x="3740" y="10041"/>
                  </a:lnTo>
                  <a:lnTo>
                    <a:pt x="3745" y="10064"/>
                  </a:lnTo>
                  <a:lnTo>
                    <a:pt x="3749" y="10085"/>
                  </a:lnTo>
                  <a:lnTo>
                    <a:pt x="3752" y="10109"/>
                  </a:lnTo>
                  <a:lnTo>
                    <a:pt x="3753" y="10132"/>
                  </a:lnTo>
                  <a:lnTo>
                    <a:pt x="3753" y="10156"/>
                  </a:lnTo>
                  <a:lnTo>
                    <a:pt x="3752" y="10177"/>
                  </a:lnTo>
                  <a:lnTo>
                    <a:pt x="3750" y="10198"/>
                  </a:lnTo>
                  <a:lnTo>
                    <a:pt x="3746" y="10219"/>
                  </a:lnTo>
                  <a:lnTo>
                    <a:pt x="3742" y="10239"/>
                  </a:lnTo>
                  <a:lnTo>
                    <a:pt x="3737" y="10259"/>
                  </a:lnTo>
                  <a:lnTo>
                    <a:pt x="3729" y="10278"/>
                  </a:lnTo>
                  <a:lnTo>
                    <a:pt x="3722" y="10298"/>
                  </a:lnTo>
                  <a:lnTo>
                    <a:pt x="3714" y="10317"/>
                  </a:lnTo>
                  <a:lnTo>
                    <a:pt x="3705" y="10334"/>
                  </a:lnTo>
                  <a:lnTo>
                    <a:pt x="3695" y="10352"/>
                  </a:lnTo>
                  <a:lnTo>
                    <a:pt x="3684" y="10368"/>
                  </a:lnTo>
                  <a:lnTo>
                    <a:pt x="3673" y="10385"/>
                  </a:lnTo>
                  <a:lnTo>
                    <a:pt x="3660" y="10401"/>
                  </a:lnTo>
                  <a:lnTo>
                    <a:pt x="3648" y="10415"/>
                  </a:lnTo>
                  <a:lnTo>
                    <a:pt x="3633" y="10430"/>
                  </a:lnTo>
                  <a:lnTo>
                    <a:pt x="3619" y="10443"/>
                  </a:lnTo>
                  <a:lnTo>
                    <a:pt x="3629" y="10465"/>
                  </a:lnTo>
                  <a:lnTo>
                    <a:pt x="3637" y="10488"/>
                  </a:lnTo>
                  <a:lnTo>
                    <a:pt x="3646" y="10512"/>
                  </a:lnTo>
                  <a:lnTo>
                    <a:pt x="3652" y="10535"/>
                  </a:lnTo>
                  <a:lnTo>
                    <a:pt x="3656" y="10560"/>
                  </a:lnTo>
                  <a:lnTo>
                    <a:pt x="3659" y="10586"/>
                  </a:lnTo>
                  <a:lnTo>
                    <a:pt x="3661" y="10612"/>
                  </a:lnTo>
                  <a:lnTo>
                    <a:pt x="3661" y="10638"/>
                  </a:lnTo>
                  <a:lnTo>
                    <a:pt x="3660" y="10660"/>
                  </a:lnTo>
                  <a:lnTo>
                    <a:pt x="3657" y="10681"/>
                  </a:lnTo>
                  <a:lnTo>
                    <a:pt x="3654" y="10701"/>
                  </a:lnTo>
                  <a:lnTo>
                    <a:pt x="3650" y="10722"/>
                  </a:lnTo>
                  <a:lnTo>
                    <a:pt x="3645" y="10742"/>
                  </a:lnTo>
                  <a:lnTo>
                    <a:pt x="3637" y="10761"/>
                  </a:lnTo>
                  <a:lnTo>
                    <a:pt x="3630" y="10781"/>
                  </a:lnTo>
                  <a:lnTo>
                    <a:pt x="3622" y="10800"/>
                  </a:lnTo>
                  <a:lnTo>
                    <a:pt x="3613" y="10819"/>
                  </a:lnTo>
                  <a:lnTo>
                    <a:pt x="3603" y="10835"/>
                  </a:lnTo>
                  <a:lnTo>
                    <a:pt x="3593" y="10853"/>
                  </a:lnTo>
                  <a:lnTo>
                    <a:pt x="3580" y="10869"/>
                  </a:lnTo>
                  <a:lnTo>
                    <a:pt x="3568" y="10885"/>
                  </a:lnTo>
                  <a:lnTo>
                    <a:pt x="3555" y="10899"/>
                  </a:lnTo>
                  <a:lnTo>
                    <a:pt x="3542" y="10914"/>
                  </a:lnTo>
                  <a:lnTo>
                    <a:pt x="3527" y="10927"/>
                  </a:lnTo>
                  <a:lnTo>
                    <a:pt x="3537" y="10950"/>
                  </a:lnTo>
                  <a:lnTo>
                    <a:pt x="3546" y="10973"/>
                  </a:lnTo>
                  <a:lnTo>
                    <a:pt x="3553" y="10998"/>
                  </a:lnTo>
                  <a:lnTo>
                    <a:pt x="3560" y="11023"/>
                  </a:lnTo>
                  <a:lnTo>
                    <a:pt x="3565" y="11048"/>
                  </a:lnTo>
                  <a:lnTo>
                    <a:pt x="3568" y="11075"/>
                  </a:lnTo>
                  <a:lnTo>
                    <a:pt x="3570" y="11102"/>
                  </a:lnTo>
                  <a:lnTo>
                    <a:pt x="3570" y="11129"/>
                  </a:lnTo>
                  <a:lnTo>
                    <a:pt x="3569" y="11147"/>
                  </a:lnTo>
                  <a:lnTo>
                    <a:pt x="3568" y="11165"/>
                  </a:lnTo>
                  <a:lnTo>
                    <a:pt x="3566" y="11183"/>
                  </a:lnTo>
                  <a:lnTo>
                    <a:pt x="3563" y="11200"/>
                  </a:lnTo>
                  <a:lnTo>
                    <a:pt x="3560" y="11218"/>
                  </a:lnTo>
                  <a:lnTo>
                    <a:pt x="3555" y="11234"/>
                  </a:lnTo>
                  <a:lnTo>
                    <a:pt x="3550" y="11251"/>
                  </a:lnTo>
                  <a:lnTo>
                    <a:pt x="3545" y="11267"/>
                  </a:lnTo>
                  <a:lnTo>
                    <a:pt x="3539" y="11282"/>
                  </a:lnTo>
                  <a:lnTo>
                    <a:pt x="3533" y="11298"/>
                  </a:lnTo>
                  <a:lnTo>
                    <a:pt x="3525" y="11313"/>
                  </a:lnTo>
                  <a:lnTo>
                    <a:pt x="3518" y="11328"/>
                  </a:lnTo>
                  <a:lnTo>
                    <a:pt x="3510" y="11341"/>
                  </a:lnTo>
                  <a:lnTo>
                    <a:pt x="3501" y="11356"/>
                  </a:lnTo>
                  <a:lnTo>
                    <a:pt x="3491" y="11368"/>
                  </a:lnTo>
                  <a:lnTo>
                    <a:pt x="3482" y="11382"/>
                  </a:lnTo>
                  <a:lnTo>
                    <a:pt x="3472" y="11394"/>
                  </a:lnTo>
                  <a:lnTo>
                    <a:pt x="3461" y="11405"/>
                  </a:lnTo>
                  <a:lnTo>
                    <a:pt x="3451" y="11417"/>
                  </a:lnTo>
                  <a:lnTo>
                    <a:pt x="3439" y="11427"/>
                  </a:lnTo>
                  <a:lnTo>
                    <a:pt x="3427" y="11438"/>
                  </a:lnTo>
                  <a:lnTo>
                    <a:pt x="3415" y="11447"/>
                  </a:lnTo>
                  <a:lnTo>
                    <a:pt x="3402" y="11456"/>
                  </a:lnTo>
                  <a:lnTo>
                    <a:pt x="3390" y="11465"/>
                  </a:lnTo>
                  <a:lnTo>
                    <a:pt x="3376" y="11473"/>
                  </a:lnTo>
                  <a:lnTo>
                    <a:pt x="3363" y="11479"/>
                  </a:lnTo>
                  <a:lnTo>
                    <a:pt x="3348" y="11486"/>
                  </a:lnTo>
                  <a:lnTo>
                    <a:pt x="3334" y="11492"/>
                  </a:lnTo>
                  <a:lnTo>
                    <a:pt x="3319" y="11497"/>
                  </a:lnTo>
                  <a:lnTo>
                    <a:pt x="3305" y="11501"/>
                  </a:lnTo>
                  <a:lnTo>
                    <a:pt x="3289" y="11505"/>
                  </a:lnTo>
                  <a:lnTo>
                    <a:pt x="3275" y="11508"/>
                  </a:lnTo>
                  <a:lnTo>
                    <a:pt x="3268" y="11528"/>
                  </a:lnTo>
                  <a:lnTo>
                    <a:pt x="3263" y="11549"/>
                  </a:lnTo>
                  <a:lnTo>
                    <a:pt x="3256" y="11568"/>
                  </a:lnTo>
                  <a:lnTo>
                    <a:pt x="3249" y="11588"/>
                  </a:lnTo>
                  <a:lnTo>
                    <a:pt x="3240" y="11608"/>
                  </a:lnTo>
                  <a:lnTo>
                    <a:pt x="3231" y="11626"/>
                  </a:lnTo>
                  <a:lnTo>
                    <a:pt x="3222" y="11646"/>
                  </a:lnTo>
                  <a:lnTo>
                    <a:pt x="3211" y="11665"/>
                  </a:lnTo>
                  <a:lnTo>
                    <a:pt x="3200" y="11682"/>
                  </a:lnTo>
                  <a:lnTo>
                    <a:pt x="3189" y="11701"/>
                  </a:lnTo>
                  <a:lnTo>
                    <a:pt x="3176" y="11718"/>
                  </a:lnTo>
                  <a:lnTo>
                    <a:pt x="3163" y="11735"/>
                  </a:lnTo>
                  <a:lnTo>
                    <a:pt x="3149" y="11752"/>
                  </a:lnTo>
                  <a:lnTo>
                    <a:pt x="3136" y="11767"/>
                  </a:lnTo>
                  <a:lnTo>
                    <a:pt x="3121" y="11783"/>
                  </a:lnTo>
                  <a:lnTo>
                    <a:pt x="3106" y="11797"/>
                  </a:lnTo>
                  <a:lnTo>
                    <a:pt x="3090" y="11812"/>
                  </a:lnTo>
                  <a:lnTo>
                    <a:pt x="3074" y="11825"/>
                  </a:lnTo>
                  <a:lnTo>
                    <a:pt x="3057" y="11838"/>
                  </a:lnTo>
                  <a:lnTo>
                    <a:pt x="3039" y="11850"/>
                  </a:lnTo>
                  <a:lnTo>
                    <a:pt x="3021" y="11862"/>
                  </a:lnTo>
                  <a:lnTo>
                    <a:pt x="3003" y="11872"/>
                  </a:lnTo>
                  <a:lnTo>
                    <a:pt x="2984" y="11881"/>
                  </a:lnTo>
                  <a:lnTo>
                    <a:pt x="2965" y="11891"/>
                  </a:lnTo>
                  <a:lnTo>
                    <a:pt x="2945" y="11898"/>
                  </a:lnTo>
                  <a:lnTo>
                    <a:pt x="2924" y="11905"/>
                  </a:lnTo>
                  <a:lnTo>
                    <a:pt x="2904" y="11912"/>
                  </a:lnTo>
                  <a:lnTo>
                    <a:pt x="2883" y="11916"/>
                  </a:lnTo>
                  <a:lnTo>
                    <a:pt x="2861" y="11920"/>
                  </a:lnTo>
                  <a:lnTo>
                    <a:pt x="2840" y="11923"/>
                  </a:lnTo>
                  <a:lnTo>
                    <a:pt x="2817" y="11924"/>
                  </a:lnTo>
                  <a:lnTo>
                    <a:pt x="2794" y="11925"/>
                  </a:lnTo>
                  <a:close/>
                  <a:moveTo>
                    <a:pt x="1687" y="4574"/>
                  </a:moveTo>
                  <a:lnTo>
                    <a:pt x="1701" y="4570"/>
                  </a:lnTo>
                  <a:lnTo>
                    <a:pt x="1713" y="4565"/>
                  </a:lnTo>
                  <a:lnTo>
                    <a:pt x="1725" y="4561"/>
                  </a:lnTo>
                  <a:lnTo>
                    <a:pt x="1735" y="4558"/>
                  </a:lnTo>
                  <a:lnTo>
                    <a:pt x="1738" y="4535"/>
                  </a:lnTo>
                  <a:lnTo>
                    <a:pt x="1741" y="4509"/>
                  </a:lnTo>
                  <a:lnTo>
                    <a:pt x="1743" y="4479"/>
                  </a:lnTo>
                  <a:lnTo>
                    <a:pt x="1744" y="4449"/>
                  </a:lnTo>
                  <a:lnTo>
                    <a:pt x="1744" y="4418"/>
                  </a:lnTo>
                  <a:lnTo>
                    <a:pt x="1744" y="4389"/>
                  </a:lnTo>
                  <a:lnTo>
                    <a:pt x="1744" y="4363"/>
                  </a:lnTo>
                  <a:lnTo>
                    <a:pt x="1743" y="4341"/>
                  </a:lnTo>
                  <a:lnTo>
                    <a:pt x="1743" y="4325"/>
                  </a:lnTo>
                  <a:lnTo>
                    <a:pt x="1743" y="4309"/>
                  </a:lnTo>
                  <a:lnTo>
                    <a:pt x="1743" y="4295"/>
                  </a:lnTo>
                  <a:lnTo>
                    <a:pt x="1743" y="4280"/>
                  </a:lnTo>
                  <a:lnTo>
                    <a:pt x="1743" y="3649"/>
                  </a:lnTo>
                  <a:lnTo>
                    <a:pt x="1729" y="3644"/>
                  </a:lnTo>
                  <a:lnTo>
                    <a:pt x="1715" y="3637"/>
                  </a:lnTo>
                  <a:lnTo>
                    <a:pt x="1702" y="3630"/>
                  </a:lnTo>
                  <a:lnTo>
                    <a:pt x="1688" y="3623"/>
                  </a:lnTo>
                  <a:lnTo>
                    <a:pt x="1676" y="3616"/>
                  </a:lnTo>
                  <a:lnTo>
                    <a:pt x="1665" y="3607"/>
                  </a:lnTo>
                  <a:lnTo>
                    <a:pt x="1654" y="3599"/>
                  </a:lnTo>
                  <a:lnTo>
                    <a:pt x="1644" y="3591"/>
                  </a:lnTo>
                  <a:lnTo>
                    <a:pt x="1635" y="3580"/>
                  </a:lnTo>
                  <a:lnTo>
                    <a:pt x="1623" y="3567"/>
                  </a:lnTo>
                  <a:lnTo>
                    <a:pt x="1617" y="3557"/>
                  </a:lnTo>
                  <a:lnTo>
                    <a:pt x="1611" y="3547"/>
                  </a:lnTo>
                  <a:lnTo>
                    <a:pt x="1606" y="3536"/>
                  </a:lnTo>
                  <a:lnTo>
                    <a:pt x="1600" y="3522"/>
                  </a:lnTo>
                  <a:lnTo>
                    <a:pt x="1596" y="3507"/>
                  </a:lnTo>
                  <a:lnTo>
                    <a:pt x="1592" y="3490"/>
                  </a:lnTo>
                  <a:lnTo>
                    <a:pt x="1589" y="3470"/>
                  </a:lnTo>
                  <a:lnTo>
                    <a:pt x="1588" y="3450"/>
                  </a:lnTo>
                  <a:lnTo>
                    <a:pt x="1588" y="3426"/>
                  </a:lnTo>
                  <a:lnTo>
                    <a:pt x="1589" y="3400"/>
                  </a:lnTo>
                  <a:lnTo>
                    <a:pt x="1591" y="3372"/>
                  </a:lnTo>
                  <a:lnTo>
                    <a:pt x="1596" y="3341"/>
                  </a:lnTo>
                  <a:lnTo>
                    <a:pt x="1600" y="3322"/>
                  </a:lnTo>
                  <a:lnTo>
                    <a:pt x="1607" y="3304"/>
                  </a:lnTo>
                  <a:lnTo>
                    <a:pt x="1614" y="3289"/>
                  </a:lnTo>
                  <a:lnTo>
                    <a:pt x="1622" y="3274"/>
                  </a:lnTo>
                  <a:lnTo>
                    <a:pt x="1631" y="3261"/>
                  </a:lnTo>
                  <a:lnTo>
                    <a:pt x="1643" y="3247"/>
                  </a:lnTo>
                  <a:lnTo>
                    <a:pt x="1654" y="3236"/>
                  </a:lnTo>
                  <a:lnTo>
                    <a:pt x="1668" y="3226"/>
                  </a:lnTo>
                  <a:lnTo>
                    <a:pt x="1682" y="3216"/>
                  </a:lnTo>
                  <a:lnTo>
                    <a:pt x="1697" y="3208"/>
                  </a:lnTo>
                  <a:lnTo>
                    <a:pt x="1713" y="3201"/>
                  </a:lnTo>
                  <a:lnTo>
                    <a:pt x="1731" y="3193"/>
                  </a:lnTo>
                  <a:lnTo>
                    <a:pt x="1749" y="3187"/>
                  </a:lnTo>
                  <a:lnTo>
                    <a:pt x="1768" y="3182"/>
                  </a:lnTo>
                  <a:lnTo>
                    <a:pt x="1788" y="3178"/>
                  </a:lnTo>
                  <a:lnTo>
                    <a:pt x="1809" y="3174"/>
                  </a:lnTo>
                  <a:lnTo>
                    <a:pt x="1278" y="769"/>
                  </a:lnTo>
                  <a:lnTo>
                    <a:pt x="1268" y="759"/>
                  </a:lnTo>
                  <a:lnTo>
                    <a:pt x="1257" y="746"/>
                  </a:lnTo>
                  <a:lnTo>
                    <a:pt x="1248" y="732"/>
                  </a:lnTo>
                  <a:lnTo>
                    <a:pt x="1239" y="714"/>
                  </a:lnTo>
                  <a:lnTo>
                    <a:pt x="1229" y="694"/>
                  </a:lnTo>
                  <a:lnTo>
                    <a:pt x="1221" y="674"/>
                  </a:lnTo>
                  <a:lnTo>
                    <a:pt x="1214" y="651"/>
                  </a:lnTo>
                  <a:lnTo>
                    <a:pt x="1208" y="626"/>
                  </a:lnTo>
                  <a:lnTo>
                    <a:pt x="1138" y="641"/>
                  </a:lnTo>
                  <a:lnTo>
                    <a:pt x="1072" y="658"/>
                  </a:lnTo>
                  <a:lnTo>
                    <a:pt x="1007" y="677"/>
                  </a:lnTo>
                  <a:lnTo>
                    <a:pt x="944" y="695"/>
                  </a:lnTo>
                  <a:lnTo>
                    <a:pt x="881" y="715"/>
                  </a:lnTo>
                  <a:lnTo>
                    <a:pt x="822" y="737"/>
                  </a:lnTo>
                  <a:lnTo>
                    <a:pt x="764" y="759"/>
                  </a:lnTo>
                  <a:lnTo>
                    <a:pt x="709" y="781"/>
                  </a:lnTo>
                  <a:lnTo>
                    <a:pt x="655" y="805"/>
                  </a:lnTo>
                  <a:lnTo>
                    <a:pt x="605" y="830"/>
                  </a:lnTo>
                  <a:lnTo>
                    <a:pt x="556" y="855"/>
                  </a:lnTo>
                  <a:lnTo>
                    <a:pt x="510" y="882"/>
                  </a:lnTo>
                  <a:lnTo>
                    <a:pt x="488" y="895"/>
                  </a:lnTo>
                  <a:lnTo>
                    <a:pt x="467" y="909"/>
                  </a:lnTo>
                  <a:lnTo>
                    <a:pt x="445" y="923"/>
                  </a:lnTo>
                  <a:lnTo>
                    <a:pt x="425" y="937"/>
                  </a:lnTo>
                  <a:lnTo>
                    <a:pt x="406" y="951"/>
                  </a:lnTo>
                  <a:lnTo>
                    <a:pt x="387" y="966"/>
                  </a:lnTo>
                  <a:lnTo>
                    <a:pt x="369" y="981"/>
                  </a:lnTo>
                  <a:lnTo>
                    <a:pt x="351" y="996"/>
                  </a:lnTo>
                  <a:lnTo>
                    <a:pt x="1687" y="4574"/>
                  </a:lnTo>
                  <a:close/>
                  <a:moveTo>
                    <a:pt x="1827" y="3171"/>
                  </a:moveTo>
                  <a:lnTo>
                    <a:pt x="1859" y="3166"/>
                  </a:lnTo>
                  <a:lnTo>
                    <a:pt x="1893" y="3163"/>
                  </a:lnTo>
                  <a:lnTo>
                    <a:pt x="1927" y="3161"/>
                  </a:lnTo>
                  <a:lnTo>
                    <a:pt x="1963" y="3160"/>
                  </a:lnTo>
                  <a:lnTo>
                    <a:pt x="1999" y="3159"/>
                  </a:lnTo>
                  <a:lnTo>
                    <a:pt x="2038" y="3159"/>
                  </a:lnTo>
                  <a:lnTo>
                    <a:pt x="2076" y="3158"/>
                  </a:lnTo>
                  <a:lnTo>
                    <a:pt x="2115" y="3158"/>
                  </a:lnTo>
                  <a:lnTo>
                    <a:pt x="2126" y="3158"/>
                  </a:lnTo>
                  <a:lnTo>
                    <a:pt x="2165" y="3158"/>
                  </a:lnTo>
                  <a:lnTo>
                    <a:pt x="2204" y="3159"/>
                  </a:lnTo>
                  <a:lnTo>
                    <a:pt x="2243" y="3159"/>
                  </a:lnTo>
                  <a:lnTo>
                    <a:pt x="2280" y="3160"/>
                  </a:lnTo>
                  <a:lnTo>
                    <a:pt x="2316" y="3161"/>
                  </a:lnTo>
                  <a:lnTo>
                    <a:pt x="2352" y="3164"/>
                  </a:lnTo>
                  <a:lnTo>
                    <a:pt x="2385" y="3168"/>
                  </a:lnTo>
                  <a:lnTo>
                    <a:pt x="2417" y="3172"/>
                  </a:lnTo>
                  <a:lnTo>
                    <a:pt x="2945" y="772"/>
                  </a:lnTo>
                  <a:lnTo>
                    <a:pt x="2938" y="773"/>
                  </a:lnTo>
                  <a:lnTo>
                    <a:pt x="2931" y="774"/>
                  </a:lnTo>
                  <a:lnTo>
                    <a:pt x="2927" y="773"/>
                  </a:lnTo>
                  <a:lnTo>
                    <a:pt x="2922" y="773"/>
                  </a:lnTo>
                  <a:lnTo>
                    <a:pt x="2918" y="771"/>
                  </a:lnTo>
                  <a:lnTo>
                    <a:pt x="2913" y="769"/>
                  </a:lnTo>
                  <a:lnTo>
                    <a:pt x="2906" y="765"/>
                  </a:lnTo>
                  <a:lnTo>
                    <a:pt x="2898" y="758"/>
                  </a:lnTo>
                  <a:lnTo>
                    <a:pt x="2891" y="749"/>
                  </a:lnTo>
                  <a:lnTo>
                    <a:pt x="2884" y="739"/>
                  </a:lnTo>
                  <a:lnTo>
                    <a:pt x="2878" y="727"/>
                  </a:lnTo>
                  <a:lnTo>
                    <a:pt x="2873" y="714"/>
                  </a:lnTo>
                  <a:lnTo>
                    <a:pt x="2867" y="699"/>
                  </a:lnTo>
                  <a:lnTo>
                    <a:pt x="2862" y="685"/>
                  </a:lnTo>
                  <a:lnTo>
                    <a:pt x="2858" y="668"/>
                  </a:lnTo>
                  <a:lnTo>
                    <a:pt x="2854" y="652"/>
                  </a:lnTo>
                  <a:lnTo>
                    <a:pt x="2851" y="634"/>
                  </a:lnTo>
                  <a:lnTo>
                    <a:pt x="2849" y="615"/>
                  </a:lnTo>
                  <a:lnTo>
                    <a:pt x="2846" y="597"/>
                  </a:lnTo>
                  <a:lnTo>
                    <a:pt x="2845" y="577"/>
                  </a:lnTo>
                  <a:lnTo>
                    <a:pt x="2801" y="571"/>
                  </a:lnTo>
                  <a:lnTo>
                    <a:pt x="2757" y="565"/>
                  </a:lnTo>
                  <a:lnTo>
                    <a:pt x="2712" y="558"/>
                  </a:lnTo>
                  <a:lnTo>
                    <a:pt x="2668" y="553"/>
                  </a:lnTo>
                  <a:lnTo>
                    <a:pt x="2622" y="549"/>
                  </a:lnTo>
                  <a:lnTo>
                    <a:pt x="2576" y="544"/>
                  </a:lnTo>
                  <a:lnTo>
                    <a:pt x="2530" y="541"/>
                  </a:lnTo>
                  <a:lnTo>
                    <a:pt x="2483" y="537"/>
                  </a:lnTo>
                  <a:lnTo>
                    <a:pt x="2436" y="535"/>
                  </a:lnTo>
                  <a:lnTo>
                    <a:pt x="2389" y="531"/>
                  </a:lnTo>
                  <a:lnTo>
                    <a:pt x="2341" y="529"/>
                  </a:lnTo>
                  <a:lnTo>
                    <a:pt x="2294" y="528"/>
                  </a:lnTo>
                  <a:lnTo>
                    <a:pt x="2245" y="527"/>
                  </a:lnTo>
                  <a:lnTo>
                    <a:pt x="2196" y="526"/>
                  </a:lnTo>
                  <a:lnTo>
                    <a:pt x="2147" y="526"/>
                  </a:lnTo>
                  <a:lnTo>
                    <a:pt x="2098" y="527"/>
                  </a:lnTo>
                  <a:lnTo>
                    <a:pt x="2008" y="529"/>
                  </a:lnTo>
                  <a:lnTo>
                    <a:pt x="1917" y="533"/>
                  </a:lnTo>
                  <a:lnTo>
                    <a:pt x="1828" y="538"/>
                  </a:lnTo>
                  <a:lnTo>
                    <a:pt x="1740" y="545"/>
                  </a:lnTo>
                  <a:lnTo>
                    <a:pt x="1653" y="553"/>
                  </a:lnTo>
                  <a:lnTo>
                    <a:pt x="1568" y="564"/>
                  </a:lnTo>
                  <a:lnTo>
                    <a:pt x="1484" y="575"/>
                  </a:lnTo>
                  <a:lnTo>
                    <a:pt x="1401" y="587"/>
                  </a:lnTo>
                  <a:lnTo>
                    <a:pt x="1400" y="607"/>
                  </a:lnTo>
                  <a:lnTo>
                    <a:pt x="1397" y="626"/>
                  </a:lnTo>
                  <a:lnTo>
                    <a:pt x="1395" y="643"/>
                  </a:lnTo>
                  <a:lnTo>
                    <a:pt x="1392" y="661"/>
                  </a:lnTo>
                  <a:lnTo>
                    <a:pt x="1388" y="679"/>
                  </a:lnTo>
                  <a:lnTo>
                    <a:pt x="1384" y="694"/>
                  </a:lnTo>
                  <a:lnTo>
                    <a:pt x="1379" y="710"/>
                  </a:lnTo>
                  <a:lnTo>
                    <a:pt x="1373" y="723"/>
                  </a:lnTo>
                  <a:lnTo>
                    <a:pt x="1368" y="737"/>
                  </a:lnTo>
                  <a:lnTo>
                    <a:pt x="1362" y="748"/>
                  </a:lnTo>
                  <a:lnTo>
                    <a:pt x="1355" y="759"/>
                  </a:lnTo>
                  <a:lnTo>
                    <a:pt x="1349" y="767"/>
                  </a:lnTo>
                  <a:lnTo>
                    <a:pt x="1340" y="774"/>
                  </a:lnTo>
                  <a:lnTo>
                    <a:pt x="1333" y="779"/>
                  </a:lnTo>
                  <a:lnTo>
                    <a:pt x="1328" y="780"/>
                  </a:lnTo>
                  <a:lnTo>
                    <a:pt x="1324" y="782"/>
                  </a:lnTo>
                  <a:lnTo>
                    <a:pt x="1320" y="782"/>
                  </a:lnTo>
                  <a:lnTo>
                    <a:pt x="1315" y="783"/>
                  </a:lnTo>
                  <a:lnTo>
                    <a:pt x="1308" y="782"/>
                  </a:lnTo>
                  <a:lnTo>
                    <a:pt x="1301" y="781"/>
                  </a:lnTo>
                  <a:lnTo>
                    <a:pt x="1827" y="3171"/>
                  </a:lnTo>
                  <a:close/>
                  <a:moveTo>
                    <a:pt x="2436" y="3175"/>
                  </a:moveTo>
                  <a:lnTo>
                    <a:pt x="2457" y="3178"/>
                  </a:lnTo>
                  <a:lnTo>
                    <a:pt x="2476" y="3183"/>
                  </a:lnTo>
                  <a:lnTo>
                    <a:pt x="2496" y="3188"/>
                  </a:lnTo>
                  <a:lnTo>
                    <a:pt x="2513" y="3194"/>
                  </a:lnTo>
                  <a:lnTo>
                    <a:pt x="2530" y="3201"/>
                  </a:lnTo>
                  <a:lnTo>
                    <a:pt x="2545" y="3209"/>
                  </a:lnTo>
                  <a:lnTo>
                    <a:pt x="2561" y="3217"/>
                  </a:lnTo>
                  <a:lnTo>
                    <a:pt x="2574" y="3227"/>
                  </a:lnTo>
                  <a:lnTo>
                    <a:pt x="2587" y="3237"/>
                  </a:lnTo>
                  <a:lnTo>
                    <a:pt x="2599" y="3248"/>
                  </a:lnTo>
                  <a:lnTo>
                    <a:pt x="2610" y="3261"/>
                  </a:lnTo>
                  <a:lnTo>
                    <a:pt x="2619" y="3274"/>
                  </a:lnTo>
                  <a:lnTo>
                    <a:pt x="2627" y="3289"/>
                  </a:lnTo>
                  <a:lnTo>
                    <a:pt x="2633" y="3304"/>
                  </a:lnTo>
                  <a:lnTo>
                    <a:pt x="2639" y="3321"/>
                  </a:lnTo>
                  <a:lnTo>
                    <a:pt x="2643" y="3340"/>
                  </a:lnTo>
                  <a:lnTo>
                    <a:pt x="2647" y="3361"/>
                  </a:lnTo>
                  <a:lnTo>
                    <a:pt x="2650" y="3382"/>
                  </a:lnTo>
                  <a:lnTo>
                    <a:pt x="2651" y="3402"/>
                  </a:lnTo>
                  <a:lnTo>
                    <a:pt x="2652" y="3422"/>
                  </a:lnTo>
                  <a:lnTo>
                    <a:pt x="2653" y="3440"/>
                  </a:lnTo>
                  <a:lnTo>
                    <a:pt x="2652" y="3458"/>
                  </a:lnTo>
                  <a:lnTo>
                    <a:pt x="2650" y="3476"/>
                  </a:lnTo>
                  <a:lnTo>
                    <a:pt x="2647" y="3492"/>
                  </a:lnTo>
                  <a:lnTo>
                    <a:pt x="2644" y="3507"/>
                  </a:lnTo>
                  <a:lnTo>
                    <a:pt x="2640" y="3522"/>
                  </a:lnTo>
                  <a:lnTo>
                    <a:pt x="2633" y="3536"/>
                  </a:lnTo>
                  <a:lnTo>
                    <a:pt x="2627" y="3549"/>
                  </a:lnTo>
                  <a:lnTo>
                    <a:pt x="2620" y="3561"/>
                  </a:lnTo>
                  <a:lnTo>
                    <a:pt x="2612" y="3572"/>
                  </a:lnTo>
                  <a:lnTo>
                    <a:pt x="2603" y="3582"/>
                  </a:lnTo>
                  <a:lnTo>
                    <a:pt x="2593" y="3593"/>
                  </a:lnTo>
                  <a:lnTo>
                    <a:pt x="2584" y="3601"/>
                  </a:lnTo>
                  <a:lnTo>
                    <a:pt x="2574" y="3608"/>
                  </a:lnTo>
                  <a:lnTo>
                    <a:pt x="2564" y="3616"/>
                  </a:lnTo>
                  <a:lnTo>
                    <a:pt x="2553" y="3623"/>
                  </a:lnTo>
                  <a:lnTo>
                    <a:pt x="2540" y="3630"/>
                  </a:lnTo>
                  <a:lnTo>
                    <a:pt x="2528" y="3636"/>
                  </a:lnTo>
                  <a:lnTo>
                    <a:pt x="2515" y="3642"/>
                  </a:lnTo>
                  <a:lnTo>
                    <a:pt x="2502" y="3648"/>
                  </a:lnTo>
                  <a:lnTo>
                    <a:pt x="2502" y="4280"/>
                  </a:lnTo>
                  <a:lnTo>
                    <a:pt x="2502" y="4294"/>
                  </a:lnTo>
                  <a:lnTo>
                    <a:pt x="2502" y="4308"/>
                  </a:lnTo>
                  <a:lnTo>
                    <a:pt x="2502" y="4324"/>
                  </a:lnTo>
                  <a:lnTo>
                    <a:pt x="2501" y="4339"/>
                  </a:lnTo>
                  <a:lnTo>
                    <a:pt x="2501" y="4361"/>
                  </a:lnTo>
                  <a:lnTo>
                    <a:pt x="2501" y="4388"/>
                  </a:lnTo>
                  <a:lnTo>
                    <a:pt x="2501" y="4417"/>
                  </a:lnTo>
                  <a:lnTo>
                    <a:pt x="2501" y="4448"/>
                  </a:lnTo>
                  <a:lnTo>
                    <a:pt x="2502" y="4479"/>
                  </a:lnTo>
                  <a:lnTo>
                    <a:pt x="2504" y="4508"/>
                  </a:lnTo>
                  <a:lnTo>
                    <a:pt x="2507" y="4535"/>
                  </a:lnTo>
                  <a:lnTo>
                    <a:pt x="2510" y="4558"/>
                  </a:lnTo>
                  <a:lnTo>
                    <a:pt x="2522" y="4562"/>
                  </a:lnTo>
                  <a:lnTo>
                    <a:pt x="2535" y="4566"/>
                  </a:lnTo>
                  <a:lnTo>
                    <a:pt x="2549" y="4571"/>
                  </a:lnTo>
                  <a:lnTo>
                    <a:pt x="2565" y="4576"/>
                  </a:lnTo>
                  <a:lnTo>
                    <a:pt x="3903" y="996"/>
                  </a:lnTo>
                  <a:lnTo>
                    <a:pt x="3885" y="979"/>
                  </a:lnTo>
                  <a:lnTo>
                    <a:pt x="3866" y="964"/>
                  </a:lnTo>
                  <a:lnTo>
                    <a:pt x="3847" y="948"/>
                  </a:lnTo>
                  <a:lnTo>
                    <a:pt x="3826" y="934"/>
                  </a:lnTo>
                  <a:lnTo>
                    <a:pt x="3805" y="918"/>
                  </a:lnTo>
                  <a:lnTo>
                    <a:pt x="3783" y="904"/>
                  </a:lnTo>
                  <a:lnTo>
                    <a:pt x="3762" y="889"/>
                  </a:lnTo>
                  <a:lnTo>
                    <a:pt x="3739" y="876"/>
                  </a:lnTo>
                  <a:lnTo>
                    <a:pt x="3692" y="848"/>
                  </a:lnTo>
                  <a:lnTo>
                    <a:pt x="3643" y="821"/>
                  </a:lnTo>
                  <a:lnTo>
                    <a:pt x="3592" y="795"/>
                  </a:lnTo>
                  <a:lnTo>
                    <a:pt x="3538" y="771"/>
                  </a:lnTo>
                  <a:lnTo>
                    <a:pt x="3482" y="747"/>
                  </a:lnTo>
                  <a:lnTo>
                    <a:pt x="3425" y="724"/>
                  </a:lnTo>
                  <a:lnTo>
                    <a:pt x="3365" y="704"/>
                  </a:lnTo>
                  <a:lnTo>
                    <a:pt x="3304" y="683"/>
                  </a:lnTo>
                  <a:lnTo>
                    <a:pt x="3239" y="664"/>
                  </a:lnTo>
                  <a:lnTo>
                    <a:pt x="3175" y="647"/>
                  </a:lnTo>
                  <a:lnTo>
                    <a:pt x="3108" y="629"/>
                  </a:lnTo>
                  <a:lnTo>
                    <a:pt x="3039" y="613"/>
                  </a:lnTo>
                  <a:lnTo>
                    <a:pt x="3032" y="639"/>
                  </a:lnTo>
                  <a:lnTo>
                    <a:pt x="3025" y="662"/>
                  </a:lnTo>
                  <a:lnTo>
                    <a:pt x="3017" y="684"/>
                  </a:lnTo>
                  <a:lnTo>
                    <a:pt x="3008" y="704"/>
                  </a:lnTo>
                  <a:lnTo>
                    <a:pt x="2999" y="721"/>
                  </a:lnTo>
                  <a:lnTo>
                    <a:pt x="2989" y="737"/>
                  </a:lnTo>
                  <a:lnTo>
                    <a:pt x="2978" y="749"/>
                  </a:lnTo>
                  <a:lnTo>
                    <a:pt x="2968" y="760"/>
                  </a:lnTo>
                  <a:lnTo>
                    <a:pt x="2436" y="3175"/>
                  </a:lnTo>
                  <a:close/>
                  <a:moveTo>
                    <a:pt x="2358" y="7248"/>
                  </a:moveTo>
                  <a:lnTo>
                    <a:pt x="2361" y="5122"/>
                  </a:lnTo>
                  <a:lnTo>
                    <a:pt x="2456" y="4866"/>
                  </a:lnTo>
                  <a:lnTo>
                    <a:pt x="2441" y="4861"/>
                  </a:lnTo>
                  <a:lnTo>
                    <a:pt x="2425" y="4856"/>
                  </a:lnTo>
                  <a:lnTo>
                    <a:pt x="2410" y="4852"/>
                  </a:lnTo>
                  <a:lnTo>
                    <a:pt x="2395" y="4847"/>
                  </a:lnTo>
                  <a:lnTo>
                    <a:pt x="2376" y="4841"/>
                  </a:lnTo>
                  <a:lnTo>
                    <a:pt x="2359" y="4835"/>
                  </a:lnTo>
                  <a:lnTo>
                    <a:pt x="2341" y="4827"/>
                  </a:lnTo>
                  <a:lnTo>
                    <a:pt x="2326" y="4817"/>
                  </a:lnTo>
                  <a:lnTo>
                    <a:pt x="2311" y="4807"/>
                  </a:lnTo>
                  <a:lnTo>
                    <a:pt x="2298" y="4797"/>
                  </a:lnTo>
                  <a:lnTo>
                    <a:pt x="2285" y="4784"/>
                  </a:lnTo>
                  <a:lnTo>
                    <a:pt x="2274" y="4771"/>
                  </a:lnTo>
                  <a:lnTo>
                    <a:pt x="2263" y="4757"/>
                  </a:lnTo>
                  <a:lnTo>
                    <a:pt x="2254" y="4743"/>
                  </a:lnTo>
                  <a:lnTo>
                    <a:pt x="2245" y="4727"/>
                  </a:lnTo>
                  <a:lnTo>
                    <a:pt x="2238" y="4712"/>
                  </a:lnTo>
                  <a:lnTo>
                    <a:pt x="2230" y="4695"/>
                  </a:lnTo>
                  <a:lnTo>
                    <a:pt x="2223" y="4678"/>
                  </a:lnTo>
                  <a:lnTo>
                    <a:pt x="2218" y="4661"/>
                  </a:lnTo>
                  <a:lnTo>
                    <a:pt x="2213" y="4642"/>
                  </a:lnTo>
                  <a:lnTo>
                    <a:pt x="2209" y="4625"/>
                  </a:lnTo>
                  <a:lnTo>
                    <a:pt x="2204" y="4606"/>
                  </a:lnTo>
                  <a:lnTo>
                    <a:pt x="2201" y="4586"/>
                  </a:lnTo>
                  <a:lnTo>
                    <a:pt x="2198" y="4566"/>
                  </a:lnTo>
                  <a:lnTo>
                    <a:pt x="2195" y="4528"/>
                  </a:lnTo>
                  <a:lnTo>
                    <a:pt x="2192" y="4488"/>
                  </a:lnTo>
                  <a:lnTo>
                    <a:pt x="2191" y="4448"/>
                  </a:lnTo>
                  <a:lnTo>
                    <a:pt x="2190" y="4410"/>
                  </a:lnTo>
                  <a:lnTo>
                    <a:pt x="2191" y="4371"/>
                  </a:lnTo>
                  <a:lnTo>
                    <a:pt x="2191" y="4334"/>
                  </a:lnTo>
                  <a:lnTo>
                    <a:pt x="2191" y="4320"/>
                  </a:lnTo>
                  <a:lnTo>
                    <a:pt x="2192" y="4306"/>
                  </a:lnTo>
                  <a:lnTo>
                    <a:pt x="2192" y="4293"/>
                  </a:lnTo>
                  <a:lnTo>
                    <a:pt x="2192" y="4280"/>
                  </a:lnTo>
                  <a:lnTo>
                    <a:pt x="2192" y="3537"/>
                  </a:lnTo>
                  <a:lnTo>
                    <a:pt x="2258" y="3537"/>
                  </a:lnTo>
                  <a:lnTo>
                    <a:pt x="2258" y="3470"/>
                  </a:lnTo>
                  <a:lnTo>
                    <a:pt x="2230" y="3470"/>
                  </a:lnTo>
                  <a:lnTo>
                    <a:pt x="2198" y="3469"/>
                  </a:lnTo>
                  <a:lnTo>
                    <a:pt x="2164" y="3469"/>
                  </a:lnTo>
                  <a:lnTo>
                    <a:pt x="2126" y="3469"/>
                  </a:lnTo>
                  <a:lnTo>
                    <a:pt x="2115" y="3469"/>
                  </a:lnTo>
                  <a:lnTo>
                    <a:pt x="2077" y="3469"/>
                  </a:lnTo>
                  <a:lnTo>
                    <a:pt x="2042" y="3469"/>
                  </a:lnTo>
                  <a:lnTo>
                    <a:pt x="2011" y="3470"/>
                  </a:lnTo>
                  <a:lnTo>
                    <a:pt x="1982" y="3470"/>
                  </a:lnTo>
                  <a:lnTo>
                    <a:pt x="1982" y="3537"/>
                  </a:lnTo>
                  <a:lnTo>
                    <a:pt x="2053" y="3537"/>
                  </a:lnTo>
                  <a:lnTo>
                    <a:pt x="2053" y="4280"/>
                  </a:lnTo>
                  <a:lnTo>
                    <a:pt x="2053" y="4294"/>
                  </a:lnTo>
                  <a:lnTo>
                    <a:pt x="2053" y="4307"/>
                  </a:lnTo>
                  <a:lnTo>
                    <a:pt x="2053" y="4322"/>
                  </a:lnTo>
                  <a:lnTo>
                    <a:pt x="2054" y="4336"/>
                  </a:lnTo>
                  <a:lnTo>
                    <a:pt x="2054" y="4373"/>
                  </a:lnTo>
                  <a:lnTo>
                    <a:pt x="2054" y="4411"/>
                  </a:lnTo>
                  <a:lnTo>
                    <a:pt x="2054" y="4450"/>
                  </a:lnTo>
                  <a:lnTo>
                    <a:pt x="2053" y="4490"/>
                  </a:lnTo>
                  <a:lnTo>
                    <a:pt x="2051" y="4529"/>
                  </a:lnTo>
                  <a:lnTo>
                    <a:pt x="2047" y="4567"/>
                  </a:lnTo>
                  <a:lnTo>
                    <a:pt x="2044" y="4587"/>
                  </a:lnTo>
                  <a:lnTo>
                    <a:pt x="2041" y="4606"/>
                  </a:lnTo>
                  <a:lnTo>
                    <a:pt x="2037" y="4625"/>
                  </a:lnTo>
                  <a:lnTo>
                    <a:pt x="2032" y="4643"/>
                  </a:lnTo>
                  <a:lnTo>
                    <a:pt x="2028" y="4661"/>
                  </a:lnTo>
                  <a:lnTo>
                    <a:pt x="2022" y="4678"/>
                  </a:lnTo>
                  <a:lnTo>
                    <a:pt x="2016" y="4696"/>
                  </a:lnTo>
                  <a:lnTo>
                    <a:pt x="2009" y="4712"/>
                  </a:lnTo>
                  <a:lnTo>
                    <a:pt x="2001" y="4728"/>
                  </a:lnTo>
                  <a:lnTo>
                    <a:pt x="1993" y="4743"/>
                  </a:lnTo>
                  <a:lnTo>
                    <a:pt x="1983" y="4757"/>
                  </a:lnTo>
                  <a:lnTo>
                    <a:pt x="1972" y="4771"/>
                  </a:lnTo>
                  <a:lnTo>
                    <a:pt x="1962" y="4784"/>
                  </a:lnTo>
                  <a:lnTo>
                    <a:pt x="1950" y="4796"/>
                  </a:lnTo>
                  <a:lnTo>
                    <a:pt x="1936" y="4807"/>
                  </a:lnTo>
                  <a:lnTo>
                    <a:pt x="1922" y="4817"/>
                  </a:lnTo>
                  <a:lnTo>
                    <a:pt x="1906" y="4827"/>
                  </a:lnTo>
                  <a:lnTo>
                    <a:pt x="1889" y="4834"/>
                  </a:lnTo>
                  <a:lnTo>
                    <a:pt x="1872" y="4841"/>
                  </a:lnTo>
                  <a:lnTo>
                    <a:pt x="1853" y="4846"/>
                  </a:lnTo>
                  <a:lnTo>
                    <a:pt x="1840" y="4851"/>
                  </a:lnTo>
                  <a:lnTo>
                    <a:pt x="1825" y="4855"/>
                  </a:lnTo>
                  <a:lnTo>
                    <a:pt x="1811" y="4859"/>
                  </a:lnTo>
                  <a:lnTo>
                    <a:pt x="1796" y="4864"/>
                  </a:lnTo>
                  <a:lnTo>
                    <a:pt x="1895" y="5129"/>
                  </a:lnTo>
                  <a:lnTo>
                    <a:pt x="1895" y="7247"/>
                  </a:lnTo>
                  <a:lnTo>
                    <a:pt x="1953" y="7248"/>
                  </a:lnTo>
                  <a:lnTo>
                    <a:pt x="2010" y="7249"/>
                  </a:lnTo>
                  <a:lnTo>
                    <a:pt x="2068" y="7249"/>
                  </a:lnTo>
                  <a:lnTo>
                    <a:pt x="2126" y="7250"/>
                  </a:lnTo>
                  <a:lnTo>
                    <a:pt x="2184" y="7250"/>
                  </a:lnTo>
                  <a:lnTo>
                    <a:pt x="2242" y="7250"/>
                  </a:lnTo>
                  <a:lnTo>
                    <a:pt x="2300" y="7249"/>
                  </a:lnTo>
                  <a:lnTo>
                    <a:pt x="2358" y="7248"/>
                  </a:lnTo>
                  <a:close/>
                  <a:moveTo>
                    <a:pt x="1777" y="7244"/>
                  </a:moveTo>
                  <a:lnTo>
                    <a:pt x="1777" y="5154"/>
                  </a:lnTo>
                  <a:lnTo>
                    <a:pt x="1685" y="4910"/>
                  </a:lnTo>
                  <a:lnTo>
                    <a:pt x="1656" y="4925"/>
                  </a:lnTo>
                  <a:lnTo>
                    <a:pt x="1630" y="4940"/>
                  </a:lnTo>
                  <a:lnTo>
                    <a:pt x="1609" y="4953"/>
                  </a:lnTo>
                  <a:lnTo>
                    <a:pt x="1594" y="4965"/>
                  </a:lnTo>
                  <a:lnTo>
                    <a:pt x="1591" y="4977"/>
                  </a:lnTo>
                  <a:lnTo>
                    <a:pt x="1590" y="4992"/>
                  </a:lnTo>
                  <a:lnTo>
                    <a:pt x="1588" y="5008"/>
                  </a:lnTo>
                  <a:lnTo>
                    <a:pt x="1587" y="5027"/>
                  </a:lnTo>
                  <a:lnTo>
                    <a:pt x="1586" y="5069"/>
                  </a:lnTo>
                  <a:lnTo>
                    <a:pt x="1587" y="5115"/>
                  </a:lnTo>
                  <a:lnTo>
                    <a:pt x="1590" y="5162"/>
                  </a:lnTo>
                  <a:lnTo>
                    <a:pt x="1594" y="5207"/>
                  </a:lnTo>
                  <a:lnTo>
                    <a:pt x="1596" y="5228"/>
                  </a:lnTo>
                  <a:lnTo>
                    <a:pt x="1599" y="5248"/>
                  </a:lnTo>
                  <a:lnTo>
                    <a:pt x="1602" y="5265"/>
                  </a:lnTo>
                  <a:lnTo>
                    <a:pt x="1607" y="5281"/>
                  </a:lnTo>
                  <a:lnTo>
                    <a:pt x="1616" y="5321"/>
                  </a:lnTo>
                  <a:lnTo>
                    <a:pt x="1627" y="5373"/>
                  </a:lnTo>
                  <a:lnTo>
                    <a:pt x="1641" y="5434"/>
                  </a:lnTo>
                  <a:lnTo>
                    <a:pt x="1653" y="5500"/>
                  </a:lnTo>
                  <a:lnTo>
                    <a:pt x="1665" y="5566"/>
                  </a:lnTo>
                  <a:lnTo>
                    <a:pt x="1674" y="5629"/>
                  </a:lnTo>
                  <a:lnTo>
                    <a:pt x="1677" y="5658"/>
                  </a:lnTo>
                  <a:lnTo>
                    <a:pt x="1680" y="5685"/>
                  </a:lnTo>
                  <a:lnTo>
                    <a:pt x="1682" y="5709"/>
                  </a:lnTo>
                  <a:lnTo>
                    <a:pt x="1682" y="5731"/>
                  </a:lnTo>
                  <a:lnTo>
                    <a:pt x="1681" y="5762"/>
                  </a:lnTo>
                  <a:lnTo>
                    <a:pt x="1679" y="5804"/>
                  </a:lnTo>
                  <a:lnTo>
                    <a:pt x="1674" y="5854"/>
                  </a:lnTo>
                  <a:lnTo>
                    <a:pt x="1667" y="5911"/>
                  </a:lnTo>
                  <a:lnTo>
                    <a:pt x="1662" y="5942"/>
                  </a:lnTo>
                  <a:lnTo>
                    <a:pt x="1656" y="5972"/>
                  </a:lnTo>
                  <a:lnTo>
                    <a:pt x="1649" y="6003"/>
                  </a:lnTo>
                  <a:lnTo>
                    <a:pt x="1642" y="6033"/>
                  </a:lnTo>
                  <a:lnTo>
                    <a:pt x="1634" y="6062"/>
                  </a:lnTo>
                  <a:lnTo>
                    <a:pt x="1624" y="6091"/>
                  </a:lnTo>
                  <a:lnTo>
                    <a:pt x="1613" y="6119"/>
                  </a:lnTo>
                  <a:lnTo>
                    <a:pt x="1601" y="6145"/>
                  </a:lnTo>
                  <a:lnTo>
                    <a:pt x="1595" y="6158"/>
                  </a:lnTo>
                  <a:lnTo>
                    <a:pt x="1589" y="6173"/>
                  </a:lnTo>
                  <a:lnTo>
                    <a:pt x="1583" y="6187"/>
                  </a:lnTo>
                  <a:lnTo>
                    <a:pt x="1578" y="6204"/>
                  </a:lnTo>
                  <a:lnTo>
                    <a:pt x="1573" y="6222"/>
                  </a:lnTo>
                  <a:lnTo>
                    <a:pt x="1568" y="6239"/>
                  </a:lnTo>
                  <a:lnTo>
                    <a:pt x="1564" y="6258"/>
                  </a:lnTo>
                  <a:lnTo>
                    <a:pt x="1561" y="6277"/>
                  </a:lnTo>
                  <a:lnTo>
                    <a:pt x="1555" y="6318"/>
                  </a:lnTo>
                  <a:lnTo>
                    <a:pt x="1550" y="6361"/>
                  </a:lnTo>
                  <a:lnTo>
                    <a:pt x="1548" y="6406"/>
                  </a:lnTo>
                  <a:lnTo>
                    <a:pt x="1547" y="6452"/>
                  </a:lnTo>
                  <a:lnTo>
                    <a:pt x="1547" y="7234"/>
                  </a:lnTo>
                  <a:lnTo>
                    <a:pt x="1547" y="7234"/>
                  </a:lnTo>
                  <a:lnTo>
                    <a:pt x="1574" y="7235"/>
                  </a:lnTo>
                  <a:lnTo>
                    <a:pt x="1603" y="7237"/>
                  </a:lnTo>
                  <a:lnTo>
                    <a:pt x="1633" y="7238"/>
                  </a:lnTo>
                  <a:lnTo>
                    <a:pt x="1660" y="7239"/>
                  </a:lnTo>
                  <a:lnTo>
                    <a:pt x="1689" y="7240"/>
                  </a:lnTo>
                  <a:lnTo>
                    <a:pt x="1718" y="7242"/>
                  </a:lnTo>
                  <a:lnTo>
                    <a:pt x="1748" y="7243"/>
                  </a:lnTo>
                  <a:lnTo>
                    <a:pt x="1777" y="7244"/>
                  </a:lnTo>
                  <a:close/>
                  <a:moveTo>
                    <a:pt x="2567" y="4914"/>
                  </a:moveTo>
                  <a:lnTo>
                    <a:pt x="2477" y="5154"/>
                  </a:lnTo>
                  <a:lnTo>
                    <a:pt x="2477" y="7246"/>
                  </a:lnTo>
                  <a:lnTo>
                    <a:pt x="2505" y="7245"/>
                  </a:lnTo>
                  <a:lnTo>
                    <a:pt x="2533" y="7244"/>
                  </a:lnTo>
                  <a:lnTo>
                    <a:pt x="2561" y="7244"/>
                  </a:lnTo>
                  <a:lnTo>
                    <a:pt x="2588" y="7243"/>
                  </a:lnTo>
                  <a:lnTo>
                    <a:pt x="2616" y="7242"/>
                  </a:lnTo>
                  <a:lnTo>
                    <a:pt x="2644" y="7241"/>
                  </a:lnTo>
                  <a:lnTo>
                    <a:pt x="2672" y="7240"/>
                  </a:lnTo>
                  <a:lnTo>
                    <a:pt x="2699" y="7238"/>
                  </a:lnTo>
                  <a:lnTo>
                    <a:pt x="2699" y="6452"/>
                  </a:lnTo>
                  <a:lnTo>
                    <a:pt x="2698" y="6406"/>
                  </a:lnTo>
                  <a:lnTo>
                    <a:pt x="2695" y="6360"/>
                  </a:lnTo>
                  <a:lnTo>
                    <a:pt x="2690" y="6318"/>
                  </a:lnTo>
                  <a:lnTo>
                    <a:pt x="2684" y="6277"/>
                  </a:lnTo>
                  <a:lnTo>
                    <a:pt x="2681" y="6258"/>
                  </a:lnTo>
                  <a:lnTo>
                    <a:pt x="2677" y="6239"/>
                  </a:lnTo>
                  <a:lnTo>
                    <a:pt x="2673" y="6222"/>
                  </a:lnTo>
                  <a:lnTo>
                    <a:pt x="2668" y="6204"/>
                  </a:lnTo>
                  <a:lnTo>
                    <a:pt x="2662" y="6188"/>
                  </a:lnTo>
                  <a:lnTo>
                    <a:pt x="2657" y="6173"/>
                  </a:lnTo>
                  <a:lnTo>
                    <a:pt x="2651" y="6159"/>
                  </a:lnTo>
                  <a:lnTo>
                    <a:pt x="2645" y="6146"/>
                  </a:lnTo>
                  <a:lnTo>
                    <a:pt x="2632" y="6120"/>
                  </a:lnTo>
                  <a:lnTo>
                    <a:pt x="2622" y="6092"/>
                  </a:lnTo>
                  <a:lnTo>
                    <a:pt x="2613" y="6063"/>
                  </a:lnTo>
                  <a:lnTo>
                    <a:pt x="2603" y="6033"/>
                  </a:lnTo>
                  <a:lnTo>
                    <a:pt x="2596" y="6003"/>
                  </a:lnTo>
                  <a:lnTo>
                    <a:pt x="2589" y="5973"/>
                  </a:lnTo>
                  <a:lnTo>
                    <a:pt x="2584" y="5942"/>
                  </a:lnTo>
                  <a:lnTo>
                    <a:pt x="2578" y="5911"/>
                  </a:lnTo>
                  <a:lnTo>
                    <a:pt x="2571" y="5855"/>
                  </a:lnTo>
                  <a:lnTo>
                    <a:pt x="2566" y="5804"/>
                  </a:lnTo>
                  <a:lnTo>
                    <a:pt x="2563" y="5762"/>
                  </a:lnTo>
                  <a:lnTo>
                    <a:pt x="2563" y="5731"/>
                  </a:lnTo>
                  <a:lnTo>
                    <a:pt x="2563" y="5710"/>
                  </a:lnTo>
                  <a:lnTo>
                    <a:pt x="2565" y="5686"/>
                  </a:lnTo>
                  <a:lnTo>
                    <a:pt x="2567" y="5659"/>
                  </a:lnTo>
                  <a:lnTo>
                    <a:pt x="2571" y="5631"/>
                  </a:lnTo>
                  <a:lnTo>
                    <a:pt x="2580" y="5569"/>
                  </a:lnTo>
                  <a:lnTo>
                    <a:pt x="2591" y="5504"/>
                  </a:lnTo>
                  <a:lnTo>
                    <a:pt x="2603" y="5439"/>
                  </a:lnTo>
                  <a:lnTo>
                    <a:pt x="2617" y="5377"/>
                  </a:lnTo>
                  <a:lnTo>
                    <a:pt x="2629" y="5323"/>
                  </a:lnTo>
                  <a:lnTo>
                    <a:pt x="2640" y="5280"/>
                  </a:lnTo>
                  <a:lnTo>
                    <a:pt x="2643" y="5265"/>
                  </a:lnTo>
                  <a:lnTo>
                    <a:pt x="2647" y="5248"/>
                  </a:lnTo>
                  <a:lnTo>
                    <a:pt x="2649" y="5229"/>
                  </a:lnTo>
                  <a:lnTo>
                    <a:pt x="2652" y="5208"/>
                  </a:lnTo>
                  <a:lnTo>
                    <a:pt x="2656" y="5164"/>
                  </a:lnTo>
                  <a:lnTo>
                    <a:pt x="2658" y="5117"/>
                  </a:lnTo>
                  <a:lnTo>
                    <a:pt x="2659" y="5071"/>
                  </a:lnTo>
                  <a:lnTo>
                    <a:pt x="2658" y="5029"/>
                  </a:lnTo>
                  <a:lnTo>
                    <a:pt x="2657" y="5010"/>
                  </a:lnTo>
                  <a:lnTo>
                    <a:pt x="2656" y="4993"/>
                  </a:lnTo>
                  <a:lnTo>
                    <a:pt x="2654" y="4978"/>
                  </a:lnTo>
                  <a:lnTo>
                    <a:pt x="2651" y="4965"/>
                  </a:lnTo>
                  <a:lnTo>
                    <a:pt x="2636" y="4954"/>
                  </a:lnTo>
                  <a:lnTo>
                    <a:pt x="2618" y="4941"/>
                  </a:lnTo>
                  <a:lnTo>
                    <a:pt x="2594" y="4927"/>
                  </a:lnTo>
                  <a:lnTo>
                    <a:pt x="2567" y="4914"/>
                  </a:lnTo>
                  <a:close/>
                  <a:moveTo>
                    <a:pt x="3021" y="609"/>
                  </a:moveTo>
                  <a:lnTo>
                    <a:pt x="3001" y="606"/>
                  </a:lnTo>
                  <a:lnTo>
                    <a:pt x="2976" y="722"/>
                  </a:lnTo>
                  <a:lnTo>
                    <a:pt x="2982" y="712"/>
                  </a:lnTo>
                  <a:lnTo>
                    <a:pt x="2989" y="702"/>
                  </a:lnTo>
                  <a:lnTo>
                    <a:pt x="2995" y="689"/>
                  </a:lnTo>
                  <a:lnTo>
                    <a:pt x="3000" y="676"/>
                  </a:lnTo>
                  <a:lnTo>
                    <a:pt x="3005" y="660"/>
                  </a:lnTo>
                  <a:lnTo>
                    <a:pt x="3011" y="645"/>
                  </a:lnTo>
                  <a:lnTo>
                    <a:pt x="3016" y="628"/>
                  </a:lnTo>
                  <a:lnTo>
                    <a:pt x="3021" y="609"/>
                  </a:lnTo>
                  <a:close/>
                  <a:moveTo>
                    <a:pt x="2982" y="602"/>
                  </a:moveTo>
                  <a:lnTo>
                    <a:pt x="2953" y="597"/>
                  </a:lnTo>
                  <a:lnTo>
                    <a:pt x="2923" y="591"/>
                  </a:lnTo>
                  <a:lnTo>
                    <a:pt x="2894" y="585"/>
                  </a:lnTo>
                  <a:lnTo>
                    <a:pt x="2864" y="580"/>
                  </a:lnTo>
                  <a:lnTo>
                    <a:pt x="2865" y="600"/>
                  </a:lnTo>
                  <a:lnTo>
                    <a:pt x="2869" y="619"/>
                  </a:lnTo>
                  <a:lnTo>
                    <a:pt x="2871" y="635"/>
                  </a:lnTo>
                  <a:lnTo>
                    <a:pt x="2874" y="652"/>
                  </a:lnTo>
                  <a:lnTo>
                    <a:pt x="2878" y="667"/>
                  </a:lnTo>
                  <a:lnTo>
                    <a:pt x="2882" y="682"/>
                  </a:lnTo>
                  <a:lnTo>
                    <a:pt x="2886" y="694"/>
                  </a:lnTo>
                  <a:lnTo>
                    <a:pt x="2890" y="707"/>
                  </a:lnTo>
                  <a:lnTo>
                    <a:pt x="2894" y="717"/>
                  </a:lnTo>
                  <a:lnTo>
                    <a:pt x="2900" y="726"/>
                  </a:lnTo>
                  <a:lnTo>
                    <a:pt x="2905" y="735"/>
                  </a:lnTo>
                  <a:lnTo>
                    <a:pt x="2910" y="742"/>
                  </a:lnTo>
                  <a:lnTo>
                    <a:pt x="2915" y="747"/>
                  </a:lnTo>
                  <a:lnTo>
                    <a:pt x="2920" y="751"/>
                  </a:lnTo>
                  <a:lnTo>
                    <a:pt x="2926" y="753"/>
                  </a:lnTo>
                  <a:lnTo>
                    <a:pt x="2931" y="754"/>
                  </a:lnTo>
                  <a:lnTo>
                    <a:pt x="2936" y="753"/>
                  </a:lnTo>
                  <a:lnTo>
                    <a:pt x="2941" y="752"/>
                  </a:lnTo>
                  <a:lnTo>
                    <a:pt x="2945" y="751"/>
                  </a:lnTo>
                  <a:lnTo>
                    <a:pt x="2950" y="748"/>
                  </a:lnTo>
                  <a:lnTo>
                    <a:pt x="2982" y="602"/>
                  </a:lnTo>
                  <a:close/>
                  <a:moveTo>
                    <a:pt x="1382" y="591"/>
                  </a:moveTo>
                  <a:lnTo>
                    <a:pt x="1352" y="597"/>
                  </a:lnTo>
                  <a:lnTo>
                    <a:pt x="1323" y="602"/>
                  </a:lnTo>
                  <a:lnTo>
                    <a:pt x="1293" y="607"/>
                  </a:lnTo>
                  <a:lnTo>
                    <a:pt x="1264" y="613"/>
                  </a:lnTo>
                  <a:lnTo>
                    <a:pt x="1296" y="758"/>
                  </a:lnTo>
                  <a:lnTo>
                    <a:pt x="1301" y="761"/>
                  </a:lnTo>
                  <a:lnTo>
                    <a:pt x="1305" y="762"/>
                  </a:lnTo>
                  <a:lnTo>
                    <a:pt x="1310" y="764"/>
                  </a:lnTo>
                  <a:lnTo>
                    <a:pt x="1315" y="764"/>
                  </a:lnTo>
                  <a:lnTo>
                    <a:pt x="1321" y="763"/>
                  </a:lnTo>
                  <a:lnTo>
                    <a:pt x="1326" y="761"/>
                  </a:lnTo>
                  <a:lnTo>
                    <a:pt x="1331" y="757"/>
                  </a:lnTo>
                  <a:lnTo>
                    <a:pt x="1336" y="751"/>
                  </a:lnTo>
                  <a:lnTo>
                    <a:pt x="1341" y="745"/>
                  </a:lnTo>
                  <a:lnTo>
                    <a:pt x="1347" y="737"/>
                  </a:lnTo>
                  <a:lnTo>
                    <a:pt x="1351" y="727"/>
                  </a:lnTo>
                  <a:lnTo>
                    <a:pt x="1356" y="716"/>
                  </a:lnTo>
                  <a:lnTo>
                    <a:pt x="1360" y="705"/>
                  </a:lnTo>
                  <a:lnTo>
                    <a:pt x="1364" y="691"/>
                  </a:lnTo>
                  <a:lnTo>
                    <a:pt x="1368" y="678"/>
                  </a:lnTo>
                  <a:lnTo>
                    <a:pt x="1371" y="662"/>
                  </a:lnTo>
                  <a:lnTo>
                    <a:pt x="1376" y="646"/>
                  </a:lnTo>
                  <a:lnTo>
                    <a:pt x="1378" y="628"/>
                  </a:lnTo>
                  <a:lnTo>
                    <a:pt x="1380" y="610"/>
                  </a:lnTo>
                  <a:lnTo>
                    <a:pt x="1382" y="591"/>
                  </a:lnTo>
                  <a:close/>
                  <a:moveTo>
                    <a:pt x="1245" y="618"/>
                  </a:moveTo>
                  <a:lnTo>
                    <a:pt x="1226" y="622"/>
                  </a:lnTo>
                  <a:lnTo>
                    <a:pt x="1231" y="639"/>
                  </a:lnTo>
                  <a:lnTo>
                    <a:pt x="1236" y="656"/>
                  </a:lnTo>
                  <a:lnTo>
                    <a:pt x="1241" y="671"/>
                  </a:lnTo>
                  <a:lnTo>
                    <a:pt x="1246" y="685"/>
                  </a:lnTo>
                  <a:lnTo>
                    <a:pt x="1252" y="698"/>
                  </a:lnTo>
                  <a:lnTo>
                    <a:pt x="1257" y="711"/>
                  </a:lnTo>
                  <a:lnTo>
                    <a:pt x="1264" y="722"/>
                  </a:lnTo>
                  <a:lnTo>
                    <a:pt x="1270" y="732"/>
                  </a:lnTo>
                  <a:lnTo>
                    <a:pt x="1245" y="618"/>
                  </a:lnTo>
                  <a:close/>
                  <a:moveTo>
                    <a:pt x="1247" y="537"/>
                  </a:moveTo>
                  <a:lnTo>
                    <a:pt x="1281" y="529"/>
                  </a:lnTo>
                  <a:lnTo>
                    <a:pt x="1315" y="523"/>
                  </a:lnTo>
                  <a:lnTo>
                    <a:pt x="1350" y="517"/>
                  </a:lnTo>
                  <a:lnTo>
                    <a:pt x="1384" y="511"/>
                  </a:lnTo>
                  <a:lnTo>
                    <a:pt x="1383" y="488"/>
                  </a:lnTo>
                  <a:lnTo>
                    <a:pt x="1382" y="466"/>
                  </a:lnTo>
                  <a:lnTo>
                    <a:pt x="1379" y="444"/>
                  </a:lnTo>
                  <a:lnTo>
                    <a:pt x="1377" y="425"/>
                  </a:lnTo>
                  <a:lnTo>
                    <a:pt x="1372" y="406"/>
                  </a:lnTo>
                  <a:lnTo>
                    <a:pt x="1369" y="389"/>
                  </a:lnTo>
                  <a:lnTo>
                    <a:pt x="1365" y="373"/>
                  </a:lnTo>
                  <a:lnTo>
                    <a:pt x="1360" y="358"/>
                  </a:lnTo>
                  <a:lnTo>
                    <a:pt x="1355" y="345"/>
                  </a:lnTo>
                  <a:lnTo>
                    <a:pt x="1350" y="333"/>
                  </a:lnTo>
                  <a:lnTo>
                    <a:pt x="1344" y="324"/>
                  </a:lnTo>
                  <a:lnTo>
                    <a:pt x="1338" y="315"/>
                  </a:lnTo>
                  <a:lnTo>
                    <a:pt x="1333" y="309"/>
                  </a:lnTo>
                  <a:lnTo>
                    <a:pt x="1327" y="303"/>
                  </a:lnTo>
                  <a:lnTo>
                    <a:pt x="1321" y="301"/>
                  </a:lnTo>
                  <a:lnTo>
                    <a:pt x="1315" y="300"/>
                  </a:lnTo>
                  <a:lnTo>
                    <a:pt x="1309" y="301"/>
                  </a:lnTo>
                  <a:lnTo>
                    <a:pt x="1303" y="304"/>
                  </a:lnTo>
                  <a:lnTo>
                    <a:pt x="1297" y="310"/>
                  </a:lnTo>
                  <a:lnTo>
                    <a:pt x="1291" y="317"/>
                  </a:lnTo>
                  <a:lnTo>
                    <a:pt x="1284" y="326"/>
                  </a:lnTo>
                  <a:lnTo>
                    <a:pt x="1279" y="338"/>
                  </a:lnTo>
                  <a:lnTo>
                    <a:pt x="1273" y="350"/>
                  </a:lnTo>
                  <a:lnTo>
                    <a:pt x="1269" y="365"/>
                  </a:lnTo>
                  <a:lnTo>
                    <a:pt x="1264" y="380"/>
                  </a:lnTo>
                  <a:lnTo>
                    <a:pt x="1260" y="398"/>
                  </a:lnTo>
                  <a:lnTo>
                    <a:pt x="1255" y="416"/>
                  </a:lnTo>
                  <a:lnTo>
                    <a:pt x="1252" y="437"/>
                  </a:lnTo>
                  <a:lnTo>
                    <a:pt x="1249" y="459"/>
                  </a:lnTo>
                  <a:lnTo>
                    <a:pt x="1247" y="482"/>
                  </a:lnTo>
                  <a:lnTo>
                    <a:pt x="1246" y="506"/>
                  </a:lnTo>
                  <a:lnTo>
                    <a:pt x="1246" y="530"/>
                  </a:lnTo>
                  <a:lnTo>
                    <a:pt x="1247" y="537"/>
                  </a:lnTo>
                  <a:close/>
                  <a:moveTo>
                    <a:pt x="2862" y="501"/>
                  </a:moveTo>
                  <a:lnTo>
                    <a:pt x="2896" y="507"/>
                  </a:lnTo>
                  <a:lnTo>
                    <a:pt x="2932" y="513"/>
                  </a:lnTo>
                  <a:lnTo>
                    <a:pt x="2966" y="519"/>
                  </a:lnTo>
                  <a:lnTo>
                    <a:pt x="2999" y="525"/>
                  </a:lnTo>
                  <a:lnTo>
                    <a:pt x="3000" y="521"/>
                  </a:lnTo>
                  <a:lnTo>
                    <a:pt x="3000" y="496"/>
                  </a:lnTo>
                  <a:lnTo>
                    <a:pt x="2999" y="472"/>
                  </a:lnTo>
                  <a:lnTo>
                    <a:pt x="2997" y="450"/>
                  </a:lnTo>
                  <a:lnTo>
                    <a:pt x="2994" y="428"/>
                  </a:lnTo>
                  <a:lnTo>
                    <a:pt x="2991" y="407"/>
                  </a:lnTo>
                  <a:lnTo>
                    <a:pt x="2987" y="388"/>
                  </a:lnTo>
                  <a:lnTo>
                    <a:pt x="2982" y="371"/>
                  </a:lnTo>
                  <a:lnTo>
                    <a:pt x="2978" y="355"/>
                  </a:lnTo>
                  <a:lnTo>
                    <a:pt x="2973" y="341"/>
                  </a:lnTo>
                  <a:lnTo>
                    <a:pt x="2967" y="327"/>
                  </a:lnTo>
                  <a:lnTo>
                    <a:pt x="2962" y="317"/>
                  </a:lnTo>
                  <a:lnTo>
                    <a:pt x="2956" y="307"/>
                  </a:lnTo>
                  <a:lnTo>
                    <a:pt x="2949" y="300"/>
                  </a:lnTo>
                  <a:lnTo>
                    <a:pt x="2943" y="295"/>
                  </a:lnTo>
                  <a:lnTo>
                    <a:pt x="2937" y="292"/>
                  </a:lnTo>
                  <a:lnTo>
                    <a:pt x="2931" y="291"/>
                  </a:lnTo>
                  <a:lnTo>
                    <a:pt x="2926" y="292"/>
                  </a:lnTo>
                  <a:lnTo>
                    <a:pt x="2919" y="294"/>
                  </a:lnTo>
                  <a:lnTo>
                    <a:pt x="2913" y="299"/>
                  </a:lnTo>
                  <a:lnTo>
                    <a:pt x="2908" y="305"/>
                  </a:lnTo>
                  <a:lnTo>
                    <a:pt x="2902" y="314"/>
                  </a:lnTo>
                  <a:lnTo>
                    <a:pt x="2896" y="324"/>
                  </a:lnTo>
                  <a:lnTo>
                    <a:pt x="2891" y="335"/>
                  </a:lnTo>
                  <a:lnTo>
                    <a:pt x="2886" y="349"/>
                  </a:lnTo>
                  <a:lnTo>
                    <a:pt x="2882" y="363"/>
                  </a:lnTo>
                  <a:lnTo>
                    <a:pt x="2877" y="379"/>
                  </a:lnTo>
                  <a:lnTo>
                    <a:pt x="2874" y="397"/>
                  </a:lnTo>
                  <a:lnTo>
                    <a:pt x="2870" y="415"/>
                  </a:lnTo>
                  <a:lnTo>
                    <a:pt x="2867" y="435"/>
                  </a:lnTo>
                  <a:lnTo>
                    <a:pt x="2864" y="456"/>
                  </a:lnTo>
                  <a:lnTo>
                    <a:pt x="2863" y="479"/>
                  </a:lnTo>
                  <a:lnTo>
                    <a:pt x="2862" y="501"/>
                  </a:lnTo>
                  <a:close/>
                  <a:moveTo>
                    <a:pt x="1320" y="10950"/>
                  </a:moveTo>
                  <a:lnTo>
                    <a:pt x="1320" y="10950"/>
                  </a:lnTo>
                  <a:lnTo>
                    <a:pt x="1336" y="10954"/>
                  </a:lnTo>
                  <a:lnTo>
                    <a:pt x="1352" y="10960"/>
                  </a:lnTo>
                  <a:lnTo>
                    <a:pt x="1367" y="10966"/>
                  </a:lnTo>
                  <a:lnTo>
                    <a:pt x="1382" y="10974"/>
                  </a:lnTo>
                  <a:lnTo>
                    <a:pt x="1395" y="10983"/>
                  </a:lnTo>
                  <a:lnTo>
                    <a:pt x="1408" y="10993"/>
                  </a:lnTo>
                  <a:lnTo>
                    <a:pt x="1420" y="11004"/>
                  </a:lnTo>
                  <a:lnTo>
                    <a:pt x="1430" y="11017"/>
                  </a:lnTo>
                  <a:lnTo>
                    <a:pt x="1441" y="11029"/>
                  </a:lnTo>
                  <a:lnTo>
                    <a:pt x="1449" y="11044"/>
                  </a:lnTo>
                  <a:lnTo>
                    <a:pt x="1457" y="11058"/>
                  </a:lnTo>
                  <a:lnTo>
                    <a:pt x="1464" y="11074"/>
                  </a:lnTo>
                  <a:lnTo>
                    <a:pt x="1469" y="11089"/>
                  </a:lnTo>
                  <a:lnTo>
                    <a:pt x="1472" y="11106"/>
                  </a:lnTo>
                  <a:lnTo>
                    <a:pt x="1474" y="11122"/>
                  </a:lnTo>
                  <a:lnTo>
                    <a:pt x="1475" y="11140"/>
                  </a:lnTo>
                  <a:lnTo>
                    <a:pt x="1475" y="11379"/>
                  </a:lnTo>
                  <a:lnTo>
                    <a:pt x="1476" y="11393"/>
                  </a:lnTo>
                  <a:lnTo>
                    <a:pt x="1478" y="11408"/>
                  </a:lnTo>
                  <a:lnTo>
                    <a:pt x="1481" y="11421"/>
                  </a:lnTo>
                  <a:lnTo>
                    <a:pt x="1486" y="11436"/>
                  </a:lnTo>
                  <a:lnTo>
                    <a:pt x="1492" y="11449"/>
                  </a:lnTo>
                  <a:lnTo>
                    <a:pt x="1498" y="11461"/>
                  </a:lnTo>
                  <a:lnTo>
                    <a:pt x="1505" y="11474"/>
                  </a:lnTo>
                  <a:lnTo>
                    <a:pt x="1513" y="11486"/>
                  </a:lnTo>
                  <a:lnTo>
                    <a:pt x="1522" y="11497"/>
                  </a:lnTo>
                  <a:lnTo>
                    <a:pt x="1530" y="11507"/>
                  </a:lnTo>
                  <a:lnTo>
                    <a:pt x="1539" y="11515"/>
                  </a:lnTo>
                  <a:lnTo>
                    <a:pt x="1549" y="11523"/>
                  </a:lnTo>
                  <a:lnTo>
                    <a:pt x="1558" y="11529"/>
                  </a:lnTo>
                  <a:lnTo>
                    <a:pt x="1566" y="11533"/>
                  </a:lnTo>
                  <a:lnTo>
                    <a:pt x="1576" y="11536"/>
                  </a:lnTo>
                  <a:lnTo>
                    <a:pt x="1584" y="11537"/>
                  </a:lnTo>
                  <a:lnTo>
                    <a:pt x="2794" y="11537"/>
                  </a:lnTo>
                  <a:lnTo>
                    <a:pt x="2802" y="11536"/>
                  </a:lnTo>
                  <a:lnTo>
                    <a:pt x="2812" y="11533"/>
                  </a:lnTo>
                  <a:lnTo>
                    <a:pt x="2821" y="11529"/>
                  </a:lnTo>
                  <a:lnTo>
                    <a:pt x="2830" y="11523"/>
                  </a:lnTo>
                  <a:lnTo>
                    <a:pt x="2838" y="11515"/>
                  </a:lnTo>
                  <a:lnTo>
                    <a:pt x="2848" y="11507"/>
                  </a:lnTo>
                  <a:lnTo>
                    <a:pt x="2857" y="11497"/>
                  </a:lnTo>
                  <a:lnTo>
                    <a:pt x="2865" y="11486"/>
                  </a:lnTo>
                  <a:lnTo>
                    <a:pt x="2873" y="11474"/>
                  </a:lnTo>
                  <a:lnTo>
                    <a:pt x="2880" y="11461"/>
                  </a:lnTo>
                  <a:lnTo>
                    <a:pt x="2887" y="11449"/>
                  </a:lnTo>
                  <a:lnTo>
                    <a:pt x="2892" y="11436"/>
                  </a:lnTo>
                  <a:lnTo>
                    <a:pt x="2896" y="11421"/>
                  </a:lnTo>
                  <a:lnTo>
                    <a:pt x="2901" y="11408"/>
                  </a:lnTo>
                  <a:lnTo>
                    <a:pt x="2903" y="11393"/>
                  </a:lnTo>
                  <a:lnTo>
                    <a:pt x="2903" y="11379"/>
                  </a:lnTo>
                  <a:lnTo>
                    <a:pt x="2903" y="11312"/>
                  </a:lnTo>
                  <a:lnTo>
                    <a:pt x="2904" y="11292"/>
                  </a:lnTo>
                  <a:lnTo>
                    <a:pt x="2907" y="11273"/>
                  </a:lnTo>
                  <a:lnTo>
                    <a:pt x="2912" y="11254"/>
                  </a:lnTo>
                  <a:lnTo>
                    <a:pt x="2918" y="11236"/>
                  </a:lnTo>
                  <a:lnTo>
                    <a:pt x="2928" y="11219"/>
                  </a:lnTo>
                  <a:lnTo>
                    <a:pt x="2937" y="11202"/>
                  </a:lnTo>
                  <a:lnTo>
                    <a:pt x="2949" y="11187"/>
                  </a:lnTo>
                  <a:lnTo>
                    <a:pt x="2963" y="11172"/>
                  </a:lnTo>
                  <a:lnTo>
                    <a:pt x="2977" y="11160"/>
                  </a:lnTo>
                  <a:lnTo>
                    <a:pt x="2994" y="11148"/>
                  </a:lnTo>
                  <a:lnTo>
                    <a:pt x="3010" y="11139"/>
                  </a:lnTo>
                  <a:lnTo>
                    <a:pt x="3028" y="11132"/>
                  </a:lnTo>
                  <a:lnTo>
                    <a:pt x="3047" y="11125"/>
                  </a:lnTo>
                  <a:lnTo>
                    <a:pt x="3066" y="11121"/>
                  </a:lnTo>
                  <a:lnTo>
                    <a:pt x="3085" y="11119"/>
                  </a:lnTo>
                  <a:lnTo>
                    <a:pt x="3105" y="11118"/>
                  </a:lnTo>
                  <a:lnTo>
                    <a:pt x="3126" y="11119"/>
                  </a:lnTo>
                  <a:lnTo>
                    <a:pt x="3146" y="11120"/>
                  </a:lnTo>
                  <a:lnTo>
                    <a:pt x="3165" y="11121"/>
                  </a:lnTo>
                  <a:lnTo>
                    <a:pt x="3182" y="11122"/>
                  </a:lnTo>
                  <a:lnTo>
                    <a:pt x="3182" y="11121"/>
                  </a:lnTo>
                  <a:lnTo>
                    <a:pt x="3182" y="11120"/>
                  </a:lnTo>
                  <a:lnTo>
                    <a:pt x="3182" y="11117"/>
                  </a:lnTo>
                  <a:lnTo>
                    <a:pt x="3182" y="11113"/>
                  </a:lnTo>
                  <a:lnTo>
                    <a:pt x="3172" y="11112"/>
                  </a:lnTo>
                  <a:lnTo>
                    <a:pt x="3162" y="11111"/>
                  </a:lnTo>
                  <a:lnTo>
                    <a:pt x="3151" y="11108"/>
                  </a:lnTo>
                  <a:lnTo>
                    <a:pt x="3142" y="11106"/>
                  </a:lnTo>
                  <a:lnTo>
                    <a:pt x="3132" y="11103"/>
                  </a:lnTo>
                  <a:lnTo>
                    <a:pt x="3122" y="11099"/>
                  </a:lnTo>
                  <a:lnTo>
                    <a:pt x="3113" y="11094"/>
                  </a:lnTo>
                  <a:lnTo>
                    <a:pt x="3105" y="11090"/>
                  </a:lnTo>
                  <a:lnTo>
                    <a:pt x="3095" y="11085"/>
                  </a:lnTo>
                  <a:lnTo>
                    <a:pt x="3087" y="11079"/>
                  </a:lnTo>
                  <a:lnTo>
                    <a:pt x="3079" y="11073"/>
                  </a:lnTo>
                  <a:lnTo>
                    <a:pt x="3071" y="11066"/>
                  </a:lnTo>
                  <a:lnTo>
                    <a:pt x="3063" y="11059"/>
                  </a:lnTo>
                  <a:lnTo>
                    <a:pt x="3056" y="11052"/>
                  </a:lnTo>
                  <a:lnTo>
                    <a:pt x="3049" y="11045"/>
                  </a:lnTo>
                  <a:lnTo>
                    <a:pt x="3043" y="11036"/>
                  </a:lnTo>
                  <a:lnTo>
                    <a:pt x="3036" y="11027"/>
                  </a:lnTo>
                  <a:lnTo>
                    <a:pt x="3030" y="11019"/>
                  </a:lnTo>
                  <a:lnTo>
                    <a:pt x="3025" y="11008"/>
                  </a:lnTo>
                  <a:lnTo>
                    <a:pt x="3021" y="10999"/>
                  </a:lnTo>
                  <a:lnTo>
                    <a:pt x="3017" y="10990"/>
                  </a:lnTo>
                  <a:lnTo>
                    <a:pt x="3014" y="10979"/>
                  </a:lnTo>
                  <a:lnTo>
                    <a:pt x="3010" y="10969"/>
                  </a:lnTo>
                  <a:lnTo>
                    <a:pt x="3007" y="10959"/>
                  </a:lnTo>
                  <a:lnTo>
                    <a:pt x="3006" y="10948"/>
                  </a:lnTo>
                  <a:lnTo>
                    <a:pt x="3004" y="10938"/>
                  </a:lnTo>
                  <a:lnTo>
                    <a:pt x="3004" y="10927"/>
                  </a:lnTo>
                  <a:lnTo>
                    <a:pt x="3004" y="10916"/>
                  </a:lnTo>
                  <a:lnTo>
                    <a:pt x="3004" y="10906"/>
                  </a:lnTo>
                  <a:lnTo>
                    <a:pt x="3005" y="10895"/>
                  </a:lnTo>
                  <a:lnTo>
                    <a:pt x="3007" y="10884"/>
                  </a:lnTo>
                  <a:lnTo>
                    <a:pt x="3009" y="10873"/>
                  </a:lnTo>
                  <a:lnTo>
                    <a:pt x="3033" y="10777"/>
                  </a:lnTo>
                  <a:lnTo>
                    <a:pt x="3038" y="10760"/>
                  </a:lnTo>
                  <a:lnTo>
                    <a:pt x="3045" y="10745"/>
                  </a:lnTo>
                  <a:lnTo>
                    <a:pt x="3052" y="10730"/>
                  </a:lnTo>
                  <a:lnTo>
                    <a:pt x="3060" y="10716"/>
                  </a:lnTo>
                  <a:lnTo>
                    <a:pt x="3070" y="10702"/>
                  </a:lnTo>
                  <a:lnTo>
                    <a:pt x="3080" y="10691"/>
                  </a:lnTo>
                  <a:lnTo>
                    <a:pt x="3092" y="10680"/>
                  </a:lnTo>
                  <a:lnTo>
                    <a:pt x="3105" y="10669"/>
                  </a:lnTo>
                  <a:lnTo>
                    <a:pt x="3117" y="10660"/>
                  </a:lnTo>
                  <a:lnTo>
                    <a:pt x="3132" y="10652"/>
                  </a:lnTo>
                  <a:lnTo>
                    <a:pt x="3146" y="10644"/>
                  </a:lnTo>
                  <a:lnTo>
                    <a:pt x="3162" y="10639"/>
                  </a:lnTo>
                  <a:lnTo>
                    <a:pt x="3177" y="10634"/>
                  </a:lnTo>
                  <a:lnTo>
                    <a:pt x="3193" y="10631"/>
                  </a:lnTo>
                  <a:lnTo>
                    <a:pt x="3209" y="10630"/>
                  </a:lnTo>
                  <a:lnTo>
                    <a:pt x="3226" y="10630"/>
                  </a:lnTo>
                  <a:lnTo>
                    <a:pt x="3238" y="10630"/>
                  </a:lnTo>
                  <a:lnTo>
                    <a:pt x="3251" y="10630"/>
                  </a:lnTo>
                  <a:lnTo>
                    <a:pt x="3262" y="10631"/>
                  </a:lnTo>
                  <a:lnTo>
                    <a:pt x="3274" y="10631"/>
                  </a:lnTo>
                  <a:lnTo>
                    <a:pt x="3274" y="10629"/>
                  </a:lnTo>
                  <a:lnTo>
                    <a:pt x="3274" y="10627"/>
                  </a:lnTo>
                  <a:lnTo>
                    <a:pt x="3274" y="10623"/>
                  </a:lnTo>
                  <a:lnTo>
                    <a:pt x="3273" y="10619"/>
                  </a:lnTo>
                  <a:lnTo>
                    <a:pt x="3255" y="10614"/>
                  </a:lnTo>
                  <a:lnTo>
                    <a:pt x="3238" y="10608"/>
                  </a:lnTo>
                  <a:lnTo>
                    <a:pt x="3222" y="10600"/>
                  </a:lnTo>
                  <a:lnTo>
                    <a:pt x="3206" y="10589"/>
                  </a:lnTo>
                  <a:lnTo>
                    <a:pt x="3193" y="10579"/>
                  </a:lnTo>
                  <a:lnTo>
                    <a:pt x="3179" y="10567"/>
                  </a:lnTo>
                  <a:lnTo>
                    <a:pt x="3167" y="10552"/>
                  </a:lnTo>
                  <a:lnTo>
                    <a:pt x="3157" y="10537"/>
                  </a:lnTo>
                  <a:lnTo>
                    <a:pt x="3150" y="10529"/>
                  </a:lnTo>
                  <a:lnTo>
                    <a:pt x="3146" y="10520"/>
                  </a:lnTo>
                  <a:lnTo>
                    <a:pt x="3142" y="10511"/>
                  </a:lnTo>
                  <a:lnTo>
                    <a:pt x="3138" y="10502"/>
                  </a:lnTo>
                  <a:lnTo>
                    <a:pt x="3132" y="10483"/>
                  </a:lnTo>
                  <a:lnTo>
                    <a:pt x="3128" y="10464"/>
                  </a:lnTo>
                  <a:lnTo>
                    <a:pt x="3124" y="10444"/>
                  </a:lnTo>
                  <a:lnTo>
                    <a:pt x="3124" y="10424"/>
                  </a:lnTo>
                  <a:lnTo>
                    <a:pt x="3126" y="10404"/>
                  </a:lnTo>
                  <a:lnTo>
                    <a:pt x="3130" y="10384"/>
                  </a:lnTo>
                  <a:lnTo>
                    <a:pt x="3152" y="10296"/>
                  </a:lnTo>
                  <a:lnTo>
                    <a:pt x="3157" y="10279"/>
                  </a:lnTo>
                  <a:lnTo>
                    <a:pt x="3163" y="10264"/>
                  </a:lnTo>
                  <a:lnTo>
                    <a:pt x="3170" y="10249"/>
                  </a:lnTo>
                  <a:lnTo>
                    <a:pt x="3178" y="10235"/>
                  </a:lnTo>
                  <a:lnTo>
                    <a:pt x="3189" y="10222"/>
                  </a:lnTo>
                  <a:lnTo>
                    <a:pt x="3199" y="10210"/>
                  </a:lnTo>
                  <a:lnTo>
                    <a:pt x="3210" y="10198"/>
                  </a:lnTo>
                  <a:lnTo>
                    <a:pt x="3223" y="10188"/>
                  </a:lnTo>
                  <a:lnTo>
                    <a:pt x="3236" y="10179"/>
                  </a:lnTo>
                  <a:lnTo>
                    <a:pt x="3250" y="10170"/>
                  </a:lnTo>
                  <a:lnTo>
                    <a:pt x="3264" y="10163"/>
                  </a:lnTo>
                  <a:lnTo>
                    <a:pt x="3280" y="10158"/>
                  </a:lnTo>
                  <a:lnTo>
                    <a:pt x="3295" y="10154"/>
                  </a:lnTo>
                  <a:lnTo>
                    <a:pt x="3312" y="10151"/>
                  </a:lnTo>
                  <a:lnTo>
                    <a:pt x="3329" y="10149"/>
                  </a:lnTo>
                  <a:lnTo>
                    <a:pt x="3345" y="10149"/>
                  </a:lnTo>
                  <a:lnTo>
                    <a:pt x="3366" y="10150"/>
                  </a:lnTo>
                  <a:lnTo>
                    <a:pt x="3366" y="10147"/>
                  </a:lnTo>
                  <a:lnTo>
                    <a:pt x="3366" y="10144"/>
                  </a:lnTo>
                  <a:lnTo>
                    <a:pt x="3366" y="10139"/>
                  </a:lnTo>
                  <a:lnTo>
                    <a:pt x="3365" y="10137"/>
                  </a:lnTo>
                  <a:lnTo>
                    <a:pt x="3347" y="10130"/>
                  </a:lnTo>
                  <a:lnTo>
                    <a:pt x="3332" y="10122"/>
                  </a:lnTo>
                  <a:lnTo>
                    <a:pt x="3317" y="10111"/>
                  </a:lnTo>
                  <a:lnTo>
                    <a:pt x="3304" y="10101"/>
                  </a:lnTo>
                  <a:lnTo>
                    <a:pt x="3291" y="10088"/>
                  </a:lnTo>
                  <a:lnTo>
                    <a:pt x="3280" y="10076"/>
                  </a:lnTo>
                  <a:lnTo>
                    <a:pt x="3271" y="10062"/>
                  </a:lnTo>
                  <a:lnTo>
                    <a:pt x="3262" y="10047"/>
                  </a:lnTo>
                  <a:lnTo>
                    <a:pt x="3255" y="10031"/>
                  </a:lnTo>
                  <a:lnTo>
                    <a:pt x="3250" y="10016"/>
                  </a:lnTo>
                  <a:lnTo>
                    <a:pt x="3245" y="9999"/>
                  </a:lnTo>
                  <a:lnTo>
                    <a:pt x="3243" y="9982"/>
                  </a:lnTo>
                  <a:lnTo>
                    <a:pt x="3242" y="9964"/>
                  </a:lnTo>
                  <a:lnTo>
                    <a:pt x="3242" y="9946"/>
                  </a:lnTo>
                  <a:lnTo>
                    <a:pt x="3244" y="9929"/>
                  </a:lnTo>
                  <a:lnTo>
                    <a:pt x="3247" y="9911"/>
                  </a:lnTo>
                  <a:lnTo>
                    <a:pt x="3271" y="9814"/>
                  </a:lnTo>
                  <a:lnTo>
                    <a:pt x="3276" y="9798"/>
                  </a:lnTo>
                  <a:lnTo>
                    <a:pt x="3282" y="9782"/>
                  </a:lnTo>
                  <a:lnTo>
                    <a:pt x="3289" y="9767"/>
                  </a:lnTo>
                  <a:lnTo>
                    <a:pt x="3298" y="9752"/>
                  </a:lnTo>
                  <a:lnTo>
                    <a:pt x="3308" y="9739"/>
                  </a:lnTo>
                  <a:lnTo>
                    <a:pt x="3319" y="9727"/>
                  </a:lnTo>
                  <a:lnTo>
                    <a:pt x="3331" y="9716"/>
                  </a:lnTo>
                  <a:lnTo>
                    <a:pt x="3344" y="9706"/>
                  </a:lnTo>
                  <a:lnTo>
                    <a:pt x="3358" y="9696"/>
                  </a:lnTo>
                  <a:lnTo>
                    <a:pt x="3371" y="9688"/>
                  </a:lnTo>
                  <a:lnTo>
                    <a:pt x="3387" y="9681"/>
                  </a:lnTo>
                  <a:lnTo>
                    <a:pt x="3402" y="9676"/>
                  </a:lnTo>
                  <a:lnTo>
                    <a:pt x="3418" y="9672"/>
                  </a:lnTo>
                  <a:lnTo>
                    <a:pt x="3434" y="9668"/>
                  </a:lnTo>
                  <a:lnTo>
                    <a:pt x="3451" y="9667"/>
                  </a:lnTo>
                  <a:lnTo>
                    <a:pt x="3468" y="9666"/>
                  </a:lnTo>
                  <a:lnTo>
                    <a:pt x="3489" y="9667"/>
                  </a:lnTo>
                  <a:lnTo>
                    <a:pt x="3472" y="9660"/>
                  </a:lnTo>
                  <a:lnTo>
                    <a:pt x="3456" y="9651"/>
                  </a:lnTo>
                  <a:lnTo>
                    <a:pt x="3441" y="9640"/>
                  </a:lnTo>
                  <a:lnTo>
                    <a:pt x="3428" y="9629"/>
                  </a:lnTo>
                  <a:lnTo>
                    <a:pt x="3415" y="9617"/>
                  </a:lnTo>
                  <a:lnTo>
                    <a:pt x="3403" y="9602"/>
                  </a:lnTo>
                  <a:lnTo>
                    <a:pt x="3393" y="9588"/>
                  </a:lnTo>
                  <a:lnTo>
                    <a:pt x="3384" y="9571"/>
                  </a:lnTo>
                  <a:lnTo>
                    <a:pt x="3376" y="9555"/>
                  </a:lnTo>
                  <a:lnTo>
                    <a:pt x="3370" y="9538"/>
                  </a:lnTo>
                  <a:lnTo>
                    <a:pt x="3366" y="9520"/>
                  </a:lnTo>
                  <a:lnTo>
                    <a:pt x="3362" y="9503"/>
                  </a:lnTo>
                  <a:lnTo>
                    <a:pt x="3361" y="9485"/>
                  </a:lnTo>
                  <a:lnTo>
                    <a:pt x="3361" y="9466"/>
                  </a:lnTo>
                  <a:lnTo>
                    <a:pt x="3362" y="9449"/>
                  </a:lnTo>
                  <a:lnTo>
                    <a:pt x="3366" y="9430"/>
                  </a:lnTo>
                  <a:lnTo>
                    <a:pt x="3390" y="9333"/>
                  </a:lnTo>
                  <a:lnTo>
                    <a:pt x="3395" y="9317"/>
                  </a:lnTo>
                  <a:lnTo>
                    <a:pt x="3400" y="9301"/>
                  </a:lnTo>
                  <a:lnTo>
                    <a:pt x="3407" y="9287"/>
                  </a:lnTo>
                  <a:lnTo>
                    <a:pt x="3416" y="9273"/>
                  </a:lnTo>
                  <a:lnTo>
                    <a:pt x="3425" y="9260"/>
                  </a:lnTo>
                  <a:lnTo>
                    <a:pt x="3435" y="9249"/>
                  </a:lnTo>
                  <a:lnTo>
                    <a:pt x="3447" y="9237"/>
                  </a:lnTo>
                  <a:lnTo>
                    <a:pt x="3458" y="9227"/>
                  </a:lnTo>
                  <a:lnTo>
                    <a:pt x="3472" y="9217"/>
                  </a:lnTo>
                  <a:lnTo>
                    <a:pt x="3485" y="9209"/>
                  </a:lnTo>
                  <a:lnTo>
                    <a:pt x="3498" y="9202"/>
                  </a:lnTo>
                  <a:lnTo>
                    <a:pt x="3514" y="9197"/>
                  </a:lnTo>
                  <a:lnTo>
                    <a:pt x="3530" y="9191"/>
                  </a:lnTo>
                  <a:lnTo>
                    <a:pt x="3545" y="9188"/>
                  </a:lnTo>
                  <a:lnTo>
                    <a:pt x="3562" y="9186"/>
                  </a:lnTo>
                  <a:lnTo>
                    <a:pt x="3578" y="9185"/>
                  </a:lnTo>
                  <a:lnTo>
                    <a:pt x="3588" y="9182"/>
                  </a:lnTo>
                  <a:lnTo>
                    <a:pt x="3592" y="9179"/>
                  </a:lnTo>
                  <a:lnTo>
                    <a:pt x="3577" y="9172"/>
                  </a:lnTo>
                  <a:lnTo>
                    <a:pt x="3563" y="9162"/>
                  </a:lnTo>
                  <a:lnTo>
                    <a:pt x="3549" y="9152"/>
                  </a:lnTo>
                  <a:lnTo>
                    <a:pt x="3537" y="9140"/>
                  </a:lnTo>
                  <a:lnTo>
                    <a:pt x="3525" y="9128"/>
                  </a:lnTo>
                  <a:lnTo>
                    <a:pt x="3515" y="9115"/>
                  </a:lnTo>
                  <a:lnTo>
                    <a:pt x="3506" y="9100"/>
                  </a:lnTo>
                  <a:lnTo>
                    <a:pt x="3498" y="9086"/>
                  </a:lnTo>
                  <a:lnTo>
                    <a:pt x="3491" y="9070"/>
                  </a:lnTo>
                  <a:lnTo>
                    <a:pt x="3486" y="9055"/>
                  </a:lnTo>
                  <a:lnTo>
                    <a:pt x="3482" y="9038"/>
                  </a:lnTo>
                  <a:lnTo>
                    <a:pt x="3479" y="9022"/>
                  </a:lnTo>
                  <a:lnTo>
                    <a:pt x="3478" y="9005"/>
                  </a:lnTo>
                  <a:lnTo>
                    <a:pt x="3478" y="8988"/>
                  </a:lnTo>
                  <a:lnTo>
                    <a:pt x="3480" y="8972"/>
                  </a:lnTo>
                  <a:lnTo>
                    <a:pt x="3483" y="8955"/>
                  </a:lnTo>
                  <a:lnTo>
                    <a:pt x="3523" y="8789"/>
                  </a:lnTo>
                  <a:lnTo>
                    <a:pt x="3528" y="8770"/>
                  </a:lnTo>
                  <a:lnTo>
                    <a:pt x="3536" y="8753"/>
                  </a:lnTo>
                  <a:lnTo>
                    <a:pt x="3544" y="8735"/>
                  </a:lnTo>
                  <a:lnTo>
                    <a:pt x="3554" y="8720"/>
                  </a:lnTo>
                  <a:lnTo>
                    <a:pt x="3566" y="8704"/>
                  </a:lnTo>
                  <a:lnTo>
                    <a:pt x="3579" y="8690"/>
                  </a:lnTo>
                  <a:lnTo>
                    <a:pt x="3594" y="8677"/>
                  </a:lnTo>
                  <a:lnTo>
                    <a:pt x="3610" y="8665"/>
                  </a:lnTo>
                  <a:lnTo>
                    <a:pt x="3641" y="8645"/>
                  </a:lnTo>
                  <a:lnTo>
                    <a:pt x="3673" y="8624"/>
                  </a:lnTo>
                  <a:lnTo>
                    <a:pt x="3703" y="8603"/>
                  </a:lnTo>
                  <a:lnTo>
                    <a:pt x="3732" y="8582"/>
                  </a:lnTo>
                  <a:lnTo>
                    <a:pt x="3758" y="8562"/>
                  </a:lnTo>
                  <a:lnTo>
                    <a:pt x="3783" y="8542"/>
                  </a:lnTo>
                  <a:lnTo>
                    <a:pt x="3804" y="8525"/>
                  </a:lnTo>
                  <a:lnTo>
                    <a:pt x="3821" y="8510"/>
                  </a:lnTo>
                  <a:lnTo>
                    <a:pt x="3826" y="8468"/>
                  </a:lnTo>
                  <a:lnTo>
                    <a:pt x="3833" y="8415"/>
                  </a:lnTo>
                  <a:lnTo>
                    <a:pt x="3842" y="8353"/>
                  </a:lnTo>
                  <a:lnTo>
                    <a:pt x="3853" y="8281"/>
                  </a:lnTo>
                  <a:lnTo>
                    <a:pt x="3865" y="8201"/>
                  </a:lnTo>
                  <a:lnTo>
                    <a:pt x="3879" y="8112"/>
                  </a:lnTo>
                  <a:lnTo>
                    <a:pt x="3893" y="8016"/>
                  </a:lnTo>
                  <a:lnTo>
                    <a:pt x="3909" y="7912"/>
                  </a:lnTo>
                  <a:lnTo>
                    <a:pt x="420" y="7912"/>
                  </a:lnTo>
                  <a:lnTo>
                    <a:pt x="434" y="7998"/>
                  </a:lnTo>
                  <a:lnTo>
                    <a:pt x="447" y="8089"/>
                  </a:lnTo>
                  <a:lnTo>
                    <a:pt x="461" y="8180"/>
                  </a:lnTo>
                  <a:lnTo>
                    <a:pt x="474" y="8269"/>
                  </a:lnTo>
                  <a:lnTo>
                    <a:pt x="487" y="8351"/>
                  </a:lnTo>
                  <a:lnTo>
                    <a:pt x="497" y="8425"/>
                  </a:lnTo>
                  <a:lnTo>
                    <a:pt x="506" y="8487"/>
                  </a:lnTo>
                  <a:lnTo>
                    <a:pt x="513" y="8535"/>
                  </a:lnTo>
                  <a:lnTo>
                    <a:pt x="525" y="8547"/>
                  </a:lnTo>
                  <a:lnTo>
                    <a:pt x="542" y="8562"/>
                  </a:lnTo>
                  <a:lnTo>
                    <a:pt x="561" y="8578"/>
                  </a:lnTo>
                  <a:lnTo>
                    <a:pt x="584" y="8593"/>
                  </a:lnTo>
                  <a:lnTo>
                    <a:pt x="609" y="8610"/>
                  </a:lnTo>
                  <a:lnTo>
                    <a:pt x="635" y="8625"/>
                  </a:lnTo>
                  <a:lnTo>
                    <a:pt x="661" y="8640"/>
                  </a:lnTo>
                  <a:lnTo>
                    <a:pt x="687" y="8653"/>
                  </a:lnTo>
                  <a:lnTo>
                    <a:pt x="697" y="8658"/>
                  </a:lnTo>
                  <a:lnTo>
                    <a:pt x="706" y="8664"/>
                  </a:lnTo>
                  <a:lnTo>
                    <a:pt x="715" y="8670"/>
                  </a:lnTo>
                  <a:lnTo>
                    <a:pt x="723" y="8676"/>
                  </a:lnTo>
                  <a:lnTo>
                    <a:pt x="731" y="8682"/>
                  </a:lnTo>
                  <a:lnTo>
                    <a:pt x="739" y="8690"/>
                  </a:lnTo>
                  <a:lnTo>
                    <a:pt x="747" y="8697"/>
                  </a:lnTo>
                  <a:lnTo>
                    <a:pt x="754" y="8705"/>
                  </a:lnTo>
                  <a:lnTo>
                    <a:pt x="760" y="8713"/>
                  </a:lnTo>
                  <a:lnTo>
                    <a:pt x="766" y="8722"/>
                  </a:lnTo>
                  <a:lnTo>
                    <a:pt x="773" y="8731"/>
                  </a:lnTo>
                  <a:lnTo>
                    <a:pt x="778" y="8740"/>
                  </a:lnTo>
                  <a:lnTo>
                    <a:pt x="782" y="8750"/>
                  </a:lnTo>
                  <a:lnTo>
                    <a:pt x="786" y="8760"/>
                  </a:lnTo>
                  <a:lnTo>
                    <a:pt x="790" y="8770"/>
                  </a:lnTo>
                  <a:lnTo>
                    <a:pt x="793" y="8781"/>
                  </a:lnTo>
                  <a:lnTo>
                    <a:pt x="906" y="9222"/>
                  </a:lnTo>
                  <a:lnTo>
                    <a:pt x="909" y="9238"/>
                  </a:lnTo>
                  <a:lnTo>
                    <a:pt x="911" y="9255"/>
                  </a:lnTo>
                  <a:lnTo>
                    <a:pt x="912" y="9271"/>
                  </a:lnTo>
                  <a:lnTo>
                    <a:pt x="911" y="9288"/>
                  </a:lnTo>
                  <a:lnTo>
                    <a:pt x="909" y="9305"/>
                  </a:lnTo>
                  <a:lnTo>
                    <a:pt x="905" y="9320"/>
                  </a:lnTo>
                  <a:lnTo>
                    <a:pt x="901" y="9336"/>
                  </a:lnTo>
                  <a:lnTo>
                    <a:pt x="895" y="9351"/>
                  </a:lnTo>
                  <a:lnTo>
                    <a:pt x="887" y="9366"/>
                  </a:lnTo>
                  <a:lnTo>
                    <a:pt x="878" y="9379"/>
                  </a:lnTo>
                  <a:lnTo>
                    <a:pt x="869" y="9393"/>
                  </a:lnTo>
                  <a:lnTo>
                    <a:pt x="858" y="9404"/>
                  </a:lnTo>
                  <a:lnTo>
                    <a:pt x="846" y="9415"/>
                  </a:lnTo>
                  <a:lnTo>
                    <a:pt x="833" y="9426"/>
                  </a:lnTo>
                  <a:lnTo>
                    <a:pt x="818" y="9435"/>
                  </a:lnTo>
                  <a:lnTo>
                    <a:pt x="804" y="9443"/>
                  </a:lnTo>
                  <a:lnTo>
                    <a:pt x="789" y="9451"/>
                  </a:lnTo>
                  <a:lnTo>
                    <a:pt x="789" y="9456"/>
                  </a:lnTo>
                  <a:lnTo>
                    <a:pt x="790" y="9459"/>
                  </a:lnTo>
                  <a:lnTo>
                    <a:pt x="792" y="9459"/>
                  </a:lnTo>
                  <a:lnTo>
                    <a:pt x="794" y="9459"/>
                  </a:lnTo>
                  <a:lnTo>
                    <a:pt x="812" y="9457"/>
                  </a:lnTo>
                  <a:lnTo>
                    <a:pt x="830" y="9458"/>
                  </a:lnTo>
                  <a:lnTo>
                    <a:pt x="847" y="9460"/>
                  </a:lnTo>
                  <a:lnTo>
                    <a:pt x="864" y="9463"/>
                  </a:lnTo>
                  <a:lnTo>
                    <a:pt x="880" y="9468"/>
                  </a:lnTo>
                  <a:lnTo>
                    <a:pt x="897" y="9475"/>
                  </a:lnTo>
                  <a:lnTo>
                    <a:pt x="911" y="9482"/>
                  </a:lnTo>
                  <a:lnTo>
                    <a:pt x="926" y="9491"/>
                  </a:lnTo>
                  <a:lnTo>
                    <a:pt x="939" y="9502"/>
                  </a:lnTo>
                  <a:lnTo>
                    <a:pt x="953" y="9513"/>
                  </a:lnTo>
                  <a:lnTo>
                    <a:pt x="964" y="9525"/>
                  </a:lnTo>
                  <a:lnTo>
                    <a:pt x="975" y="9539"/>
                  </a:lnTo>
                  <a:lnTo>
                    <a:pt x="984" y="9553"/>
                  </a:lnTo>
                  <a:lnTo>
                    <a:pt x="992" y="9569"/>
                  </a:lnTo>
                  <a:lnTo>
                    <a:pt x="999" y="9586"/>
                  </a:lnTo>
                  <a:lnTo>
                    <a:pt x="1005" y="9603"/>
                  </a:lnTo>
                  <a:lnTo>
                    <a:pt x="1027" y="9692"/>
                  </a:lnTo>
                  <a:lnTo>
                    <a:pt x="1031" y="9709"/>
                  </a:lnTo>
                  <a:lnTo>
                    <a:pt x="1033" y="9727"/>
                  </a:lnTo>
                  <a:lnTo>
                    <a:pt x="1034" y="9743"/>
                  </a:lnTo>
                  <a:lnTo>
                    <a:pt x="1033" y="9760"/>
                  </a:lnTo>
                  <a:lnTo>
                    <a:pt x="1031" y="9776"/>
                  </a:lnTo>
                  <a:lnTo>
                    <a:pt x="1026" y="9792"/>
                  </a:lnTo>
                  <a:lnTo>
                    <a:pt x="1021" y="9807"/>
                  </a:lnTo>
                  <a:lnTo>
                    <a:pt x="1015" y="9823"/>
                  </a:lnTo>
                  <a:lnTo>
                    <a:pt x="1008" y="9838"/>
                  </a:lnTo>
                  <a:lnTo>
                    <a:pt x="998" y="9851"/>
                  </a:lnTo>
                  <a:lnTo>
                    <a:pt x="989" y="9864"/>
                  </a:lnTo>
                  <a:lnTo>
                    <a:pt x="978" y="9877"/>
                  </a:lnTo>
                  <a:lnTo>
                    <a:pt x="965" y="9888"/>
                  </a:lnTo>
                  <a:lnTo>
                    <a:pt x="952" y="9899"/>
                  </a:lnTo>
                  <a:lnTo>
                    <a:pt x="937" y="9908"/>
                  </a:lnTo>
                  <a:lnTo>
                    <a:pt x="923" y="9916"/>
                  </a:lnTo>
                  <a:lnTo>
                    <a:pt x="915" y="9919"/>
                  </a:lnTo>
                  <a:lnTo>
                    <a:pt x="906" y="9924"/>
                  </a:lnTo>
                  <a:lnTo>
                    <a:pt x="899" y="9928"/>
                  </a:lnTo>
                  <a:lnTo>
                    <a:pt x="892" y="9932"/>
                  </a:lnTo>
                  <a:lnTo>
                    <a:pt x="891" y="9936"/>
                  </a:lnTo>
                  <a:lnTo>
                    <a:pt x="892" y="9943"/>
                  </a:lnTo>
                  <a:lnTo>
                    <a:pt x="911" y="9939"/>
                  </a:lnTo>
                  <a:lnTo>
                    <a:pt x="930" y="9937"/>
                  </a:lnTo>
                  <a:lnTo>
                    <a:pt x="949" y="9936"/>
                  </a:lnTo>
                  <a:lnTo>
                    <a:pt x="967" y="9938"/>
                  </a:lnTo>
                  <a:lnTo>
                    <a:pt x="986" y="9941"/>
                  </a:lnTo>
                  <a:lnTo>
                    <a:pt x="1004" y="9946"/>
                  </a:lnTo>
                  <a:lnTo>
                    <a:pt x="1021" y="9954"/>
                  </a:lnTo>
                  <a:lnTo>
                    <a:pt x="1039" y="9962"/>
                  </a:lnTo>
                  <a:lnTo>
                    <a:pt x="1054" y="9972"/>
                  </a:lnTo>
                  <a:lnTo>
                    <a:pt x="1070" y="9985"/>
                  </a:lnTo>
                  <a:lnTo>
                    <a:pt x="1083" y="9998"/>
                  </a:lnTo>
                  <a:lnTo>
                    <a:pt x="1095" y="10013"/>
                  </a:lnTo>
                  <a:lnTo>
                    <a:pt x="1105" y="10028"/>
                  </a:lnTo>
                  <a:lnTo>
                    <a:pt x="1114" y="10045"/>
                  </a:lnTo>
                  <a:lnTo>
                    <a:pt x="1122" y="10063"/>
                  </a:lnTo>
                  <a:lnTo>
                    <a:pt x="1127" y="10081"/>
                  </a:lnTo>
                  <a:lnTo>
                    <a:pt x="1150" y="10170"/>
                  </a:lnTo>
                  <a:lnTo>
                    <a:pt x="1154" y="10187"/>
                  </a:lnTo>
                  <a:lnTo>
                    <a:pt x="1156" y="10204"/>
                  </a:lnTo>
                  <a:lnTo>
                    <a:pt x="1156" y="10220"/>
                  </a:lnTo>
                  <a:lnTo>
                    <a:pt x="1155" y="10237"/>
                  </a:lnTo>
                  <a:lnTo>
                    <a:pt x="1153" y="10253"/>
                  </a:lnTo>
                  <a:lnTo>
                    <a:pt x="1150" y="10269"/>
                  </a:lnTo>
                  <a:lnTo>
                    <a:pt x="1145" y="10284"/>
                  </a:lnTo>
                  <a:lnTo>
                    <a:pt x="1138" y="10299"/>
                  </a:lnTo>
                  <a:lnTo>
                    <a:pt x="1131" y="10314"/>
                  </a:lnTo>
                  <a:lnTo>
                    <a:pt x="1123" y="10328"/>
                  </a:lnTo>
                  <a:lnTo>
                    <a:pt x="1112" y="10340"/>
                  </a:lnTo>
                  <a:lnTo>
                    <a:pt x="1102" y="10353"/>
                  </a:lnTo>
                  <a:lnTo>
                    <a:pt x="1090" y="10364"/>
                  </a:lnTo>
                  <a:lnTo>
                    <a:pt x="1077" y="10375"/>
                  </a:lnTo>
                  <a:lnTo>
                    <a:pt x="1063" y="10384"/>
                  </a:lnTo>
                  <a:lnTo>
                    <a:pt x="1048" y="10392"/>
                  </a:lnTo>
                  <a:lnTo>
                    <a:pt x="1038" y="10397"/>
                  </a:lnTo>
                  <a:lnTo>
                    <a:pt x="1028" y="10402"/>
                  </a:lnTo>
                  <a:lnTo>
                    <a:pt x="1020" y="10407"/>
                  </a:lnTo>
                  <a:lnTo>
                    <a:pt x="1012" y="10412"/>
                  </a:lnTo>
                  <a:lnTo>
                    <a:pt x="1012" y="10414"/>
                  </a:lnTo>
                  <a:lnTo>
                    <a:pt x="1012" y="10419"/>
                  </a:lnTo>
                  <a:lnTo>
                    <a:pt x="1030" y="10416"/>
                  </a:lnTo>
                  <a:lnTo>
                    <a:pt x="1047" y="10414"/>
                  </a:lnTo>
                  <a:lnTo>
                    <a:pt x="1065" y="10413"/>
                  </a:lnTo>
                  <a:lnTo>
                    <a:pt x="1083" y="10414"/>
                  </a:lnTo>
                  <a:lnTo>
                    <a:pt x="1101" y="10417"/>
                  </a:lnTo>
                  <a:lnTo>
                    <a:pt x="1118" y="10421"/>
                  </a:lnTo>
                  <a:lnTo>
                    <a:pt x="1135" y="10428"/>
                  </a:lnTo>
                  <a:lnTo>
                    <a:pt x="1151" y="10435"/>
                  </a:lnTo>
                  <a:lnTo>
                    <a:pt x="1160" y="10440"/>
                  </a:lnTo>
                  <a:lnTo>
                    <a:pt x="1168" y="10445"/>
                  </a:lnTo>
                  <a:lnTo>
                    <a:pt x="1178" y="10451"/>
                  </a:lnTo>
                  <a:lnTo>
                    <a:pt x="1185" y="10458"/>
                  </a:lnTo>
                  <a:lnTo>
                    <a:pt x="1193" y="10464"/>
                  </a:lnTo>
                  <a:lnTo>
                    <a:pt x="1200" y="10471"/>
                  </a:lnTo>
                  <a:lnTo>
                    <a:pt x="1207" y="10478"/>
                  </a:lnTo>
                  <a:lnTo>
                    <a:pt x="1214" y="10487"/>
                  </a:lnTo>
                  <a:lnTo>
                    <a:pt x="1220" y="10494"/>
                  </a:lnTo>
                  <a:lnTo>
                    <a:pt x="1225" y="10502"/>
                  </a:lnTo>
                  <a:lnTo>
                    <a:pt x="1231" y="10512"/>
                  </a:lnTo>
                  <a:lnTo>
                    <a:pt x="1236" y="10520"/>
                  </a:lnTo>
                  <a:lnTo>
                    <a:pt x="1240" y="10529"/>
                  </a:lnTo>
                  <a:lnTo>
                    <a:pt x="1244" y="10539"/>
                  </a:lnTo>
                  <a:lnTo>
                    <a:pt x="1247" y="10549"/>
                  </a:lnTo>
                  <a:lnTo>
                    <a:pt x="1250" y="10558"/>
                  </a:lnTo>
                  <a:lnTo>
                    <a:pt x="1275" y="10656"/>
                  </a:lnTo>
                  <a:lnTo>
                    <a:pt x="1278" y="10672"/>
                  </a:lnTo>
                  <a:lnTo>
                    <a:pt x="1280" y="10688"/>
                  </a:lnTo>
                  <a:lnTo>
                    <a:pt x="1281" y="10704"/>
                  </a:lnTo>
                  <a:lnTo>
                    <a:pt x="1280" y="10720"/>
                  </a:lnTo>
                  <a:lnTo>
                    <a:pt x="1278" y="10736"/>
                  </a:lnTo>
                  <a:lnTo>
                    <a:pt x="1275" y="10751"/>
                  </a:lnTo>
                  <a:lnTo>
                    <a:pt x="1271" y="10767"/>
                  </a:lnTo>
                  <a:lnTo>
                    <a:pt x="1266" y="10781"/>
                  </a:lnTo>
                  <a:lnTo>
                    <a:pt x="1258" y="10795"/>
                  </a:lnTo>
                  <a:lnTo>
                    <a:pt x="1250" y="10808"/>
                  </a:lnTo>
                  <a:lnTo>
                    <a:pt x="1242" y="10822"/>
                  </a:lnTo>
                  <a:lnTo>
                    <a:pt x="1232" y="10834"/>
                  </a:lnTo>
                  <a:lnTo>
                    <a:pt x="1220" y="10845"/>
                  </a:lnTo>
                  <a:lnTo>
                    <a:pt x="1209" y="10856"/>
                  </a:lnTo>
                  <a:lnTo>
                    <a:pt x="1195" y="10865"/>
                  </a:lnTo>
                  <a:lnTo>
                    <a:pt x="1181" y="10873"/>
                  </a:lnTo>
                  <a:lnTo>
                    <a:pt x="1166" y="10883"/>
                  </a:lnTo>
                  <a:lnTo>
                    <a:pt x="1153" y="10891"/>
                  </a:lnTo>
                  <a:lnTo>
                    <a:pt x="1153" y="10894"/>
                  </a:lnTo>
                  <a:lnTo>
                    <a:pt x="1152" y="10900"/>
                  </a:lnTo>
                  <a:lnTo>
                    <a:pt x="1168" y="10898"/>
                  </a:lnTo>
                  <a:lnTo>
                    <a:pt x="1185" y="10897"/>
                  </a:lnTo>
                  <a:lnTo>
                    <a:pt x="1200" y="10897"/>
                  </a:lnTo>
                  <a:lnTo>
                    <a:pt x="1217" y="10899"/>
                  </a:lnTo>
                  <a:lnTo>
                    <a:pt x="1233" y="10903"/>
                  </a:lnTo>
                  <a:lnTo>
                    <a:pt x="1248" y="10908"/>
                  </a:lnTo>
                  <a:lnTo>
                    <a:pt x="1264" y="10913"/>
                  </a:lnTo>
                  <a:lnTo>
                    <a:pt x="1278" y="10920"/>
                  </a:lnTo>
                  <a:lnTo>
                    <a:pt x="1290" y="10926"/>
                  </a:lnTo>
                  <a:lnTo>
                    <a:pt x="1300" y="10934"/>
                  </a:lnTo>
                  <a:lnTo>
                    <a:pt x="1310" y="10942"/>
                  </a:lnTo>
                  <a:lnTo>
                    <a:pt x="1320" y="10950"/>
                  </a:lnTo>
                  <a:close/>
                </a:path>
              </a:pathLst>
            </a:custGeom>
            <a:grpFill/>
            <a:ln>
              <a:noFill/>
            </a:ln>
          </p:spPr>
          <p:txBody>
            <a:bodyPr vert="horz" wrap="square" lIns="91440" tIns="45720" rIns="91440" bIns="45720" numCol="1" anchor="t" anchorCtr="0" compatLnSpc="1"/>
            <a:lstStyle/>
            <a:p>
              <a:endParaRPr lang="zh-CN" altLang="en-US">
                <a:solidFill>
                  <a:schemeClr val="tx1">
                    <a:lumMod val="85000"/>
                    <a:lumOff val="15000"/>
                  </a:schemeClr>
                </a:solidFill>
                <a:latin typeface="+mn-ea"/>
              </a:endParaRPr>
            </a:p>
          </p:txBody>
        </p:sp>
      </p:grpSp>
      <p:sp>
        <p:nvSpPr>
          <p:cNvPr id="33" name="文本框 32"/>
          <p:cNvSpPr txBox="1"/>
          <p:nvPr/>
        </p:nvSpPr>
        <p:spPr>
          <a:xfrm>
            <a:off x="1716317" y="2146396"/>
            <a:ext cx="2225040" cy="398780"/>
          </a:xfrm>
          <a:prstGeom prst="rect">
            <a:avLst/>
          </a:prstGeom>
          <a:noFill/>
        </p:spPr>
        <p:txBody>
          <a:bodyPr wrap="square" rtlCol="0">
            <a:spAutoFit/>
          </a:bodyPr>
          <a:lstStyle/>
          <a:p>
            <a:pPr marL="342900" indent="-342900" algn="r">
              <a:buFont typeface="Wingdings" panose="05000000000000000000" charset="0"/>
              <a:buChar char="Ø"/>
            </a:pPr>
            <a:r>
              <a:rPr lang="zh-CN" altLang="en-US" sz="2000" b="1" dirty="0">
                <a:solidFill>
                  <a:schemeClr val="tx1">
                    <a:lumMod val="85000"/>
                    <a:lumOff val="15000"/>
                  </a:schemeClr>
                </a:solidFill>
                <a:latin typeface="+mn-ea"/>
              </a:rPr>
              <a:t>组长：李威远</a:t>
            </a:r>
            <a:endParaRPr lang="zh-CN" altLang="en-US" sz="2000" b="1" dirty="0">
              <a:solidFill>
                <a:schemeClr val="tx1">
                  <a:lumMod val="85000"/>
                  <a:lumOff val="15000"/>
                </a:schemeClr>
              </a:solidFill>
              <a:latin typeface="+mn-ea"/>
            </a:endParaRPr>
          </a:p>
        </p:txBody>
      </p:sp>
      <p:sp>
        <p:nvSpPr>
          <p:cNvPr id="34" name="文本框 33"/>
          <p:cNvSpPr txBox="1"/>
          <p:nvPr/>
        </p:nvSpPr>
        <p:spPr>
          <a:xfrm>
            <a:off x="1076237" y="2598379"/>
            <a:ext cx="2865120" cy="583565"/>
          </a:xfrm>
          <a:prstGeom prst="rect">
            <a:avLst/>
          </a:prstGeom>
          <a:noFill/>
        </p:spPr>
        <p:txBody>
          <a:bodyPr wrap="square" rtlCol="0">
            <a:spAutoFit/>
          </a:bodyPr>
          <a:lstStyle/>
          <a:p>
            <a:r>
              <a:rPr lang="zh-CN" altLang="en-US" sz="1600" dirty="0">
                <a:latin typeface="+mn-ea"/>
              </a:rPr>
              <a:t>领队分工、页面设计和美化、前后端对接、数据可视化实现</a:t>
            </a:r>
            <a:endParaRPr lang="zh-CN" altLang="en-US" sz="1600" dirty="0">
              <a:latin typeface="+mn-ea"/>
            </a:endParaRPr>
          </a:p>
        </p:txBody>
      </p:sp>
      <p:sp>
        <p:nvSpPr>
          <p:cNvPr id="35" name="文本框 34"/>
          <p:cNvSpPr txBox="1"/>
          <p:nvPr/>
        </p:nvSpPr>
        <p:spPr>
          <a:xfrm>
            <a:off x="1716317" y="3869127"/>
            <a:ext cx="2225040" cy="398780"/>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marL="342900" indent="-342900">
              <a:buFont typeface="Wingdings" panose="05000000000000000000" charset="0"/>
              <a:buChar char="ü"/>
            </a:pPr>
            <a:r>
              <a:rPr lang="zh-CN" altLang="en-US" sz="2000" b="1" dirty="0">
                <a:solidFill>
                  <a:schemeClr val="tx1">
                    <a:lumMod val="85000"/>
                    <a:lumOff val="15000"/>
                  </a:schemeClr>
                </a:solidFill>
                <a:effectLst/>
                <a:latin typeface="+mn-ea"/>
                <a:ea typeface="+mn-ea"/>
              </a:rPr>
              <a:t>组员：李秉睿</a:t>
            </a:r>
            <a:endParaRPr lang="zh-CN" altLang="en-US" sz="2000" b="1" dirty="0">
              <a:solidFill>
                <a:schemeClr val="tx1">
                  <a:lumMod val="85000"/>
                  <a:lumOff val="15000"/>
                </a:schemeClr>
              </a:solidFill>
              <a:effectLst/>
              <a:latin typeface="+mn-ea"/>
              <a:ea typeface="+mn-ea"/>
            </a:endParaRPr>
          </a:p>
        </p:txBody>
      </p:sp>
      <p:sp>
        <p:nvSpPr>
          <p:cNvPr id="36" name="文本框 35"/>
          <p:cNvSpPr txBox="1"/>
          <p:nvPr/>
        </p:nvSpPr>
        <p:spPr>
          <a:xfrm>
            <a:off x="1076237" y="4321110"/>
            <a:ext cx="2865120" cy="583565"/>
          </a:xfrm>
          <a:prstGeom prst="rect">
            <a:avLst/>
          </a:prstGeom>
          <a:noFill/>
        </p:spPr>
        <p:txBody>
          <a:bodyPr wrap="square" rtlCol="0">
            <a:spAutoFit/>
          </a:bodyPr>
          <a:lstStyle/>
          <a:p>
            <a:r>
              <a:rPr lang="zh-CN" altLang="en-US" sz="1600" dirty="0">
                <a:latin typeface="+mn-ea"/>
              </a:rPr>
              <a:t>部分数据处理、新闻、研究、联系、登录界面设计和编写</a:t>
            </a:r>
            <a:endParaRPr lang="zh-CN" altLang="en-US" sz="1600" dirty="0">
              <a:latin typeface="+mn-ea"/>
            </a:endParaRPr>
          </a:p>
        </p:txBody>
      </p:sp>
      <p:sp>
        <p:nvSpPr>
          <p:cNvPr id="37" name="文本框 36"/>
          <p:cNvSpPr txBox="1"/>
          <p:nvPr/>
        </p:nvSpPr>
        <p:spPr>
          <a:xfrm>
            <a:off x="7816764" y="2146098"/>
            <a:ext cx="2225040" cy="398780"/>
          </a:xfrm>
          <a:prstGeom prst="rect">
            <a:avLst/>
          </a:prstGeom>
          <a:noFill/>
        </p:spPr>
        <p:txBody>
          <a:bodyPr wrap="square" rtlCol="0">
            <a:spAutoFit/>
          </a:bodyPr>
          <a:lstStyle/>
          <a:p>
            <a:pPr marL="285750" indent="-285750">
              <a:buFont typeface="Wingdings" panose="05000000000000000000" charset="0"/>
              <a:buChar char="Ø"/>
            </a:pPr>
            <a:r>
              <a:rPr lang="zh-CN" altLang="en-US" sz="2000" b="1" dirty="0">
                <a:solidFill>
                  <a:schemeClr val="tx1">
                    <a:lumMod val="85000"/>
                    <a:lumOff val="15000"/>
                  </a:schemeClr>
                </a:solidFill>
                <a:latin typeface="+mn-ea"/>
              </a:rPr>
              <a:t>组员：郭昱杰</a:t>
            </a:r>
            <a:endParaRPr lang="zh-CN" altLang="en-US" sz="2000" b="1" dirty="0">
              <a:solidFill>
                <a:schemeClr val="tx1">
                  <a:lumMod val="85000"/>
                  <a:lumOff val="15000"/>
                </a:schemeClr>
              </a:solidFill>
              <a:latin typeface="+mn-ea"/>
            </a:endParaRPr>
          </a:p>
        </p:txBody>
      </p:sp>
      <p:sp>
        <p:nvSpPr>
          <p:cNvPr id="38" name="文本框 37"/>
          <p:cNvSpPr txBox="1"/>
          <p:nvPr/>
        </p:nvSpPr>
        <p:spPr>
          <a:xfrm>
            <a:off x="8137439" y="2614967"/>
            <a:ext cx="2865120" cy="583565"/>
          </a:xfrm>
          <a:prstGeom prst="rect">
            <a:avLst/>
          </a:prstGeom>
          <a:noFill/>
        </p:spPr>
        <p:txBody>
          <a:bodyPr wrap="square" rtlCol="0">
            <a:spAutoFit/>
          </a:bodyPr>
          <a:lstStyle/>
          <a:p>
            <a:r>
              <a:rPr lang="zh-CN" altLang="en-US" sz="1600" dirty="0">
                <a:latin typeface="+mn-ea"/>
              </a:rPr>
              <a:t>博客及评论模块的数据处理、后端设计、前端界面编写</a:t>
            </a:r>
            <a:endParaRPr lang="zh-CN" altLang="en-US" sz="1600" dirty="0">
              <a:latin typeface="+mn-ea"/>
            </a:endParaRPr>
          </a:p>
        </p:txBody>
      </p:sp>
      <p:sp>
        <p:nvSpPr>
          <p:cNvPr id="39" name="文本框 38"/>
          <p:cNvSpPr txBox="1"/>
          <p:nvPr/>
        </p:nvSpPr>
        <p:spPr>
          <a:xfrm>
            <a:off x="7816901" y="3840176"/>
            <a:ext cx="2225040" cy="398780"/>
          </a:xfrm>
          <a:prstGeom prst="rect">
            <a:avLst/>
          </a:prstGeom>
          <a:noFill/>
        </p:spPr>
        <p:txBody>
          <a:bodyPr wrap="square" rtlCol="0">
            <a:spAutoFit/>
          </a:bodyPr>
          <a:lstStyle>
            <a:defPPr>
              <a:defRPr lang="zh-CN"/>
            </a:defPPr>
            <a:lvl1pPr algn="r">
              <a:defRPr>
                <a:solidFill>
                  <a:schemeClr val="bg1"/>
                </a:solidFill>
                <a:effectLst>
                  <a:outerShdw blurRad="152400" dist="50800" dir="5400000" algn="ctr" rotWithShape="0">
                    <a:schemeClr val="tx1"/>
                  </a:outerShdw>
                </a:effectLst>
                <a:latin typeface="FZZhengHeiS-DB-GB" panose="02000000000000000000" pitchFamily="2" charset="0"/>
                <a:ea typeface="FZZhengHeiS-DB-GB" panose="02000000000000000000" pitchFamily="2" charset="0"/>
              </a:defRPr>
            </a:lvl1pPr>
          </a:lstStyle>
          <a:p>
            <a:pPr marL="342900" indent="-342900" algn="l">
              <a:buFont typeface="Wingdings" panose="05000000000000000000" charset="0"/>
              <a:buChar char="Ø"/>
            </a:pPr>
            <a:r>
              <a:rPr lang="zh-CN" altLang="en-US" sz="2000" b="1" dirty="0">
                <a:solidFill>
                  <a:schemeClr val="tx1">
                    <a:lumMod val="85000"/>
                    <a:lumOff val="15000"/>
                  </a:schemeClr>
                </a:solidFill>
                <a:effectLst/>
                <a:latin typeface="+mn-ea"/>
                <a:ea typeface="+mn-ea"/>
              </a:rPr>
              <a:t>组员：刘国民</a:t>
            </a:r>
            <a:endParaRPr lang="zh-CN" altLang="en-US" sz="2000" b="1" dirty="0">
              <a:solidFill>
                <a:schemeClr val="tx1">
                  <a:lumMod val="85000"/>
                  <a:lumOff val="15000"/>
                </a:schemeClr>
              </a:solidFill>
              <a:effectLst/>
              <a:latin typeface="+mn-ea"/>
              <a:ea typeface="+mn-ea"/>
            </a:endParaRPr>
          </a:p>
        </p:txBody>
      </p:sp>
      <p:sp>
        <p:nvSpPr>
          <p:cNvPr id="40" name="文本框 39"/>
          <p:cNvSpPr txBox="1"/>
          <p:nvPr/>
        </p:nvSpPr>
        <p:spPr>
          <a:xfrm>
            <a:off x="8137576" y="4336350"/>
            <a:ext cx="2865120" cy="583565"/>
          </a:xfrm>
          <a:prstGeom prst="rect">
            <a:avLst/>
          </a:prstGeom>
          <a:noFill/>
        </p:spPr>
        <p:txBody>
          <a:bodyPr wrap="square" rtlCol="0">
            <a:spAutoFit/>
          </a:bodyPr>
          <a:lstStyle/>
          <a:p>
            <a:r>
              <a:rPr lang="zh-CN" altLang="en-US" sz="1600" dirty="0">
                <a:latin typeface="+mn-ea"/>
              </a:rPr>
              <a:t>视频页面的整体框架、后台对视频的增删改查</a:t>
            </a:r>
            <a:endParaRPr lang="zh-CN" altLang="en-US" sz="1600" dirty="0">
              <a:latin typeface="+mn-ea"/>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sym typeface="+mn-ea"/>
              </a:rPr>
              <a:t>5.2 </a:t>
            </a:r>
            <a:r>
              <a:rPr lang="zh-CN" altLang="en-US" sz="3200" b="1" dirty="0">
                <a:solidFill>
                  <a:schemeClr val="tx1">
                    <a:lumMod val="85000"/>
                    <a:lumOff val="15000"/>
                  </a:schemeClr>
                </a:solidFill>
                <a:latin typeface="+mn-ea"/>
              </a:rPr>
              <a:t>文档完成与</a:t>
            </a:r>
            <a:r>
              <a:rPr lang="en-US" altLang="zh-CN" sz="3200" b="1" dirty="0">
                <a:solidFill>
                  <a:schemeClr val="tx1">
                    <a:lumMod val="85000"/>
                    <a:lumOff val="15000"/>
                  </a:schemeClr>
                </a:solidFill>
                <a:latin typeface="+mn-ea"/>
              </a:rPr>
              <a:t>git</a:t>
            </a:r>
            <a:r>
              <a:rPr lang="zh-CN" altLang="en-US" sz="3200" b="1" dirty="0">
                <a:solidFill>
                  <a:schemeClr val="tx1">
                    <a:lumMod val="85000"/>
                    <a:lumOff val="15000"/>
                  </a:schemeClr>
                </a:solidFill>
                <a:latin typeface="+mn-ea"/>
              </a:rPr>
              <a:t>提交情况</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11" name="文本框 10"/>
          <p:cNvSpPr txBox="1"/>
          <p:nvPr/>
        </p:nvSpPr>
        <p:spPr>
          <a:xfrm>
            <a:off x="1248410" y="1739900"/>
            <a:ext cx="4382770" cy="3476625"/>
          </a:xfrm>
          <a:prstGeom prst="rect">
            <a:avLst/>
          </a:prstGeom>
          <a:noFill/>
        </p:spPr>
        <p:txBody>
          <a:bodyPr wrap="square">
            <a:spAutoFit/>
          </a:bodyPr>
          <a:lstStyle/>
          <a:p>
            <a:pPr marL="342900" lvl="0" indent="-342900" algn="just">
              <a:buFont typeface="Wingdings" panose="05000000000000000000" pitchFamily="2" charset="2"/>
              <a:buChar char=""/>
            </a:pPr>
            <a:r>
              <a:rPr lang="zh-CN" altLang="zh-CN" sz="2000" b="1" kern="100" dirty="0">
                <a:effectLst/>
                <a:latin typeface="+mn-ea"/>
                <a:cs typeface="Times New Roman" panose="02020603050405020304" pitchFamily="18" charset="0"/>
              </a:rPr>
              <a:t>需求文档：</a:t>
            </a:r>
            <a:r>
              <a:rPr lang="zh-CN" altLang="en-US" sz="2000" b="1" kern="100" dirty="0">
                <a:effectLst/>
                <a:latin typeface="+mn-ea"/>
                <a:cs typeface="Times New Roman" panose="02020603050405020304" pitchFamily="18" charset="0"/>
              </a:rPr>
              <a:t>李秉睿</a:t>
            </a:r>
            <a:endParaRPr lang="en-US" altLang="zh-CN" sz="2000" b="1" kern="100" dirty="0">
              <a:effectLst/>
              <a:latin typeface="+mn-ea"/>
              <a:cs typeface="Times New Roman" panose="02020603050405020304" pitchFamily="18" charset="0"/>
            </a:endParaRPr>
          </a:p>
          <a:p>
            <a:pPr marL="342900" lvl="0" indent="-342900" algn="just">
              <a:buFont typeface="Wingdings" panose="05000000000000000000" pitchFamily="2" charset="2"/>
              <a:buChar char=""/>
            </a:pPr>
            <a:endParaRPr lang="zh-CN" altLang="zh-CN" sz="2000" b="1" kern="100" dirty="0">
              <a:effectLst/>
              <a:latin typeface="+mn-ea"/>
              <a:cs typeface="Times New Roman" panose="02020603050405020304" pitchFamily="18" charset="0"/>
            </a:endParaRPr>
          </a:p>
          <a:p>
            <a:pPr marL="342900" indent="-342900" algn="just">
              <a:buFont typeface="Wingdings" panose="05000000000000000000" pitchFamily="2" charset="2"/>
              <a:buChar char=""/>
            </a:pPr>
            <a:r>
              <a:rPr lang="zh-CN" altLang="zh-CN" sz="2000" b="1" kern="100" dirty="0">
                <a:effectLst/>
                <a:latin typeface="+mn-ea"/>
                <a:cs typeface="Times New Roman" panose="02020603050405020304" pitchFamily="18" charset="0"/>
              </a:rPr>
              <a:t>设计文档：</a:t>
            </a:r>
            <a:r>
              <a:rPr lang="zh-CN" altLang="en-US" sz="2000" b="1" kern="100" dirty="0">
                <a:effectLst/>
                <a:latin typeface="+mn-ea"/>
                <a:cs typeface="Times New Roman" panose="02020603050405020304" pitchFamily="18" charset="0"/>
              </a:rPr>
              <a:t>李秉睿</a:t>
            </a:r>
            <a:endParaRPr lang="en-US" altLang="zh-CN" sz="2000" b="1" kern="100" dirty="0">
              <a:effectLst/>
              <a:latin typeface="+mn-ea"/>
              <a:cs typeface="Times New Roman" panose="02020603050405020304" pitchFamily="18" charset="0"/>
            </a:endParaRPr>
          </a:p>
          <a:p>
            <a:pPr marL="342900" lvl="0" indent="-342900" algn="just">
              <a:buFont typeface="Wingdings" panose="05000000000000000000" pitchFamily="2" charset="2"/>
              <a:buChar char=""/>
            </a:pPr>
            <a:endParaRPr lang="zh-CN" altLang="zh-CN" sz="2000" b="1" kern="100" dirty="0">
              <a:effectLst/>
              <a:latin typeface="+mn-ea"/>
              <a:cs typeface="Times New Roman" panose="02020603050405020304" pitchFamily="18" charset="0"/>
            </a:endParaRPr>
          </a:p>
          <a:p>
            <a:pPr marL="342900" lvl="0" indent="-342900" algn="just">
              <a:buFont typeface="Wingdings" panose="05000000000000000000" pitchFamily="2" charset="2"/>
              <a:buChar char=""/>
            </a:pPr>
            <a:r>
              <a:rPr lang="zh-CN" altLang="zh-CN" sz="2000" b="1" kern="100" dirty="0">
                <a:effectLst/>
                <a:latin typeface="+mn-ea"/>
                <a:cs typeface="Times New Roman" panose="02020603050405020304" pitchFamily="18" charset="0"/>
              </a:rPr>
              <a:t>实现文档：</a:t>
            </a:r>
            <a:r>
              <a:rPr lang="en-US" altLang="zh-CN" sz="2000" b="1" kern="100" dirty="0">
                <a:effectLst/>
                <a:latin typeface="+mn-ea"/>
                <a:cs typeface="Times New Roman" panose="02020603050405020304" pitchFamily="18" charset="0"/>
              </a:rPr>
              <a:t>team</a:t>
            </a:r>
            <a:endParaRPr lang="en-US" altLang="zh-CN" sz="2000" b="1" kern="100" dirty="0">
              <a:effectLst/>
              <a:latin typeface="+mn-ea"/>
              <a:cs typeface="Times New Roman" panose="02020603050405020304" pitchFamily="18" charset="0"/>
            </a:endParaRPr>
          </a:p>
          <a:p>
            <a:pPr marL="342900" lvl="0" indent="-342900" algn="just">
              <a:buFont typeface="Wingdings" panose="05000000000000000000" pitchFamily="2" charset="2"/>
              <a:buChar char=""/>
            </a:pPr>
            <a:endParaRPr lang="en-US" altLang="zh-CN" sz="2000" b="1" kern="100" dirty="0">
              <a:latin typeface="+mn-ea"/>
              <a:cs typeface="Times New Roman" panose="02020603050405020304" pitchFamily="18" charset="0"/>
            </a:endParaRPr>
          </a:p>
          <a:p>
            <a:pPr marL="342900" lvl="0" indent="-342900" algn="just">
              <a:buFont typeface="Wingdings" panose="05000000000000000000" pitchFamily="2" charset="2"/>
              <a:buChar char=""/>
            </a:pPr>
            <a:r>
              <a:rPr lang="zh-CN" altLang="en-US" sz="2000" b="1" kern="100" dirty="0">
                <a:effectLst/>
                <a:latin typeface="+mn-ea"/>
                <a:cs typeface="Times New Roman" panose="02020603050405020304" pitchFamily="18" charset="0"/>
              </a:rPr>
              <a:t>用户</a:t>
            </a:r>
            <a:r>
              <a:rPr lang="zh-CN" altLang="en-US" sz="2000" b="1" kern="100" dirty="0">
                <a:latin typeface="+mn-ea"/>
                <a:cs typeface="Times New Roman" panose="02020603050405020304" pitchFamily="18" charset="0"/>
              </a:rPr>
              <a:t>手册</a:t>
            </a:r>
            <a:r>
              <a:rPr lang="zh-CN" altLang="en-US" sz="2000" b="1" kern="100" dirty="0">
                <a:effectLst/>
                <a:latin typeface="+mn-ea"/>
                <a:cs typeface="Times New Roman" panose="02020603050405020304" pitchFamily="18" charset="0"/>
              </a:rPr>
              <a:t>：郭昱杰</a:t>
            </a:r>
            <a:endParaRPr lang="en-US" altLang="zh-CN" sz="2000" b="1" kern="100" dirty="0">
              <a:effectLst/>
              <a:latin typeface="+mn-ea"/>
              <a:cs typeface="Times New Roman" panose="02020603050405020304" pitchFamily="18" charset="0"/>
            </a:endParaRPr>
          </a:p>
          <a:p>
            <a:pPr marL="342900" lvl="0" indent="-342900" algn="just">
              <a:buFont typeface="Wingdings" panose="05000000000000000000" pitchFamily="2" charset="2"/>
              <a:buChar char=""/>
            </a:pPr>
            <a:endParaRPr lang="zh-CN" altLang="zh-CN" sz="2000" b="1" kern="100" dirty="0">
              <a:effectLst/>
              <a:latin typeface="+mn-ea"/>
              <a:cs typeface="Times New Roman" panose="02020603050405020304" pitchFamily="18" charset="0"/>
            </a:endParaRPr>
          </a:p>
          <a:p>
            <a:pPr marL="342900" lvl="0" indent="-342900" algn="just">
              <a:buFont typeface="Wingdings" panose="05000000000000000000" pitchFamily="2" charset="2"/>
              <a:buChar char=""/>
            </a:pPr>
            <a:r>
              <a:rPr lang="zh-CN" altLang="zh-CN" sz="2000" b="1" kern="100" dirty="0">
                <a:effectLst/>
                <a:latin typeface="+mn-ea"/>
                <a:cs typeface="Times New Roman" panose="02020603050405020304" pitchFamily="18" charset="0"/>
              </a:rPr>
              <a:t>部署文档：</a:t>
            </a:r>
            <a:r>
              <a:rPr lang="zh-CN" altLang="en-US" sz="2000" b="1" kern="100" dirty="0">
                <a:effectLst/>
                <a:latin typeface="+mn-ea"/>
                <a:cs typeface="Times New Roman" panose="02020603050405020304" pitchFamily="18" charset="0"/>
              </a:rPr>
              <a:t>刘国民</a:t>
            </a:r>
            <a:endParaRPr lang="en-US" altLang="zh-CN" sz="2000" b="1" kern="100" dirty="0">
              <a:effectLst/>
              <a:latin typeface="+mn-ea"/>
              <a:cs typeface="Times New Roman" panose="02020603050405020304" pitchFamily="18" charset="0"/>
            </a:endParaRPr>
          </a:p>
          <a:p>
            <a:pPr marL="342900" lvl="0" indent="-342900" algn="just">
              <a:buFont typeface="Wingdings" panose="05000000000000000000" pitchFamily="2" charset="2"/>
              <a:buChar char=""/>
            </a:pPr>
            <a:endParaRPr lang="zh-CN" altLang="zh-CN" sz="2000" b="1" kern="100" dirty="0">
              <a:effectLst/>
              <a:latin typeface="+mn-ea"/>
              <a:cs typeface="Times New Roman" panose="02020603050405020304" pitchFamily="18" charset="0"/>
            </a:endParaRPr>
          </a:p>
          <a:p>
            <a:pPr marL="342900" lvl="0" indent="-342900" algn="just">
              <a:buFont typeface="Wingdings" panose="05000000000000000000" pitchFamily="2" charset="2"/>
              <a:buChar char=""/>
            </a:pPr>
            <a:r>
              <a:rPr lang="zh-CN" altLang="zh-CN" sz="2000" b="1" kern="100" dirty="0">
                <a:effectLst/>
                <a:latin typeface="+mn-ea"/>
                <a:cs typeface="Times New Roman" panose="02020603050405020304" pitchFamily="18" charset="0"/>
              </a:rPr>
              <a:t>项目展示</a:t>
            </a:r>
            <a:r>
              <a:rPr lang="en-US" altLang="zh-CN" sz="2000" b="1" kern="100" dirty="0">
                <a:effectLst/>
                <a:latin typeface="+mn-ea"/>
                <a:cs typeface="Times New Roman" panose="02020603050405020304" pitchFamily="18" charset="0"/>
              </a:rPr>
              <a:t>PPT</a:t>
            </a:r>
            <a:r>
              <a:rPr lang="zh-CN" altLang="zh-CN" sz="2000" b="1" kern="100" dirty="0">
                <a:effectLst/>
                <a:latin typeface="+mn-ea"/>
                <a:cs typeface="Times New Roman" panose="02020603050405020304" pitchFamily="18" charset="0"/>
              </a:rPr>
              <a:t>：</a:t>
            </a:r>
            <a:r>
              <a:rPr lang="en-US" altLang="zh-CN" sz="2000" b="1" kern="100" dirty="0">
                <a:effectLst/>
                <a:latin typeface="+mn-ea"/>
                <a:cs typeface="Times New Roman" panose="02020603050405020304" pitchFamily="18" charset="0"/>
              </a:rPr>
              <a:t>team</a:t>
            </a:r>
            <a:endParaRPr lang="en-US" altLang="zh-CN" sz="2000" b="1" kern="100" dirty="0">
              <a:effectLst/>
              <a:latin typeface="+mn-ea"/>
              <a:cs typeface="Times New Roman" panose="02020603050405020304" pitchFamily="18" charset="0"/>
            </a:endParaRPr>
          </a:p>
        </p:txBody>
      </p:sp>
      <p:grpSp>
        <p:nvGrpSpPr>
          <p:cNvPr id="13" name="组合 12"/>
          <p:cNvGrpSpPr/>
          <p:nvPr/>
        </p:nvGrpSpPr>
        <p:grpSpPr>
          <a:xfrm>
            <a:off x="5992495" y="1204595"/>
            <a:ext cx="4575810" cy="2198370"/>
            <a:chOff x="880" y="1610"/>
            <a:chExt cx="7628" cy="4004"/>
          </a:xfrm>
        </p:grpSpPr>
        <p:pic>
          <p:nvPicPr>
            <p:cNvPr id="8" name="图片 7"/>
            <p:cNvPicPr>
              <a:picLocks noChangeAspect="1"/>
            </p:cNvPicPr>
            <p:nvPr>
              <p:custDataLst>
                <p:tags r:id="rId1"/>
              </p:custDataLst>
            </p:nvPr>
          </p:nvPicPr>
          <p:blipFill>
            <a:blip r:embed="rId2"/>
            <a:srcRect l="80094" t="7265" b="3477"/>
            <a:stretch>
              <a:fillRect/>
            </a:stretch>
          </p:blipFill>
          <p:spPr>
            <a:xfrm>
              <a:off x="4276" y="1610"/>
              <a:ext cx="4233" cy="4005"/>
            </a:xfrm>
            <a:prstGeom prst="rect">
              <a:avLst/>
            </a:prstGeom>
          </p:spPr>
        </p:pic>
        <p:pic>
          <p:nvPicPr>
            <p:cNvPr id="12" name="图片 11"/>
            <p:cNvPicPr>
              <a:picLocks noChangeAspect="1"/>
            </p:cNvPicPr>
            <p:nvPr>
              <p:custDataLst>
                <p:tags r:id="rId3"/>
              </p:custDataLst>
            </p:nvPr>
          </p:nvPicPr>
          <p:blipFill>
            <a:blip r:embed="rId4"/>
            <a:stretch>
              <a:fillRect/>
            </a:stretch>
          </p:blipFill>
          <p:spPr>
            <a:xfrm>
              <a:off x="880" y="1610"/>
              <a:ext cx="3465" cy="4005"/>
            </a:xfrm>
            <a:prstGeom prst="rect">
              <a:avLst/>
            </a:prstGeom>
          </p:spPr>
        </p:pic>
      </p:grpSp>
      <p:sp>
        <p:nvSpPr>
          <p:cNvPr id="1048663" name="TextBox 58"/>
          <p:cNvSpPr txBox="1"/>
          <p:nvPr>
            <p:custDataLst>
              <p:tags r:id="rId5"/>
            </p:custDataLst>
          </p:nvPr>
        </p:nvSpPr>
        <p:spPr>
          <a:xfrm>
            <a:off x="5497830" y="3754120"/>
            <a:ext cx="5551805" cy="2364105"/>
          </a:xfrm>
          <a:prstGeom prst="rect">
            <a:avLst/>
          </a:prstGeom>
          <a:noFill/>
          <a:ln w="12700" cmpd="sng">
            <a:solidFill>
              <a:schemeClr val="accent1">
                <a:shade val="50000"/>
              </a:schemeClr>
            </a:solidFill>
            <a:prstDash val="sysDot"/>
          </a:ln>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50000"/>
              </a:lnSpc>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sym typeface="+mn-ea"/>
              </a:rPr>
              <a:t>迫于课业压力而修整：</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由于小队成员均为大三上学期，大家的课业都很大，在期末月没能开工，一直搁置了。</a:t>
            </a:r>
            <a:endParaRPr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indent="0">
              <a:lnSpc>
                <a:spcPct val="150000"/>
              </a:lnSpc>
            </a:pP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sz="1600" b="1" dirty="0">
                <a:latin typeface="微软雅黑" panose="020B0503020204020204" pitchFamily="34" charset="-122"/>
                <a:ea typeface="微软雅黑" panose="020B0503020204020204" pitchFamily="34" charset="-122"/>
                <a:cs typeface="微软雅黑" panose="020B0503020204020204" pitchFamily="34" charset="-122"/>
                <a:sym typeface="+mn-ea"/>
              </a:rPr>
              <a:t>重振旗鼓后直追猛进：</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考完试的这段日子以来，小组成员昼夜不息，不是吃饭就是学习</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yii2</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框架、研究</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代码、四个人共同努力，补齐了之前被课业压力夺去的不足，</a:t>
            </a:r>
            <a:r>
              <a:rPr 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上百次</a:t>
            </a:r>
            <a:r>
              <a:rPr 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的</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sym typeface="+mn-ea"/>
              </a:rPr>
              <a:t>git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提交记录，是</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9</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rPr>
              <a:t>天时间内我们创造的奇迹。</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7" name="文本框 6"/>
          <p:cNvSpPr txBox="1"/>
          <p:nvPr/>
        </p:nvSpPr>
        <p:spPr>
          <a:xfrm>
            <a:off x="7267575" y="730250"/>
            <a:ext cx="4064000" cy="368300"/>
          </a:xfrm>
          <a:prstGeom prst="rect">
            <a:avLst/>
          </a:prstGeom>
          <a:noFill/>
        </p:spPr>
        <p:txBody>
          <a:bodyPr wrap="square" rtlCol="0">
            <a:spAutoFit/>
          </a:bodyPr>
          <a:p>
            <a:pPr marL="285750" indent="-285750">
              <a:buFont typeface="Wingdings" panose="05000000000000000000" charset="0"/>
              <a:buChar char="Ø"/>
            </a:pPr>
            <a:r>
              <a:rPr lang="en-US" altLang="zh-CN" b="1">
                <a:latin typeface="思源黑体 CN" panose="020B0500000000000000" charset="-122"/>
                <a:ea typeface="思源黑体 CN" panose="020B0500000000000000" charset="-122"/>
                <a:cs typeface="思源黑体 CN" panose="020B0500000000000000" charset="-122"/>
              </a:rPr>
              <a:t>git</a:t>
            </a:r>
            <a:r>
              <a:rPr lang="zh-CN" altLang="en-US" b="1">
                <a:latin typeface="思源黑体 CN" panose="020B0500000000000000" charset="-122"/>
                <a:ea typeface="思源黑体 CN" panose="020B0500000000000000" charset="-122"/>
                <a:cs typeface="思源黑体 CN" panose="020B0500000000000000" charset="-122"/>
              </a:rPr>
              <a:t>提交情况</a:t>
            </a:r>
            <a:endParaRPr lang="en-US" altLang="zh-CN" b="1">
              <a:latin typeface="思源黑体 CN" panose="020B0500000000000000" charset="-122"/>
              <a:ea typeface="思源黑体 CN" panose="020B0500000000000000" charset="-122"/>
              <a:cs typeface="思源黑体 CN" panose="020B0500000000000000"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001000"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sym typeface="+mn-ea"/>
              </a:rPr>
              <a:t>5.3 </a:t>
            </a:r>
            <a:r>
              <a:rPr lang="zh-CN" altLang="en-US" sz="3200" b="1" dirty="0">
                <a:solidFill>
                  <a:schemeClr val="tx1">
                    <a:lumMod val="85000"/>
                    <a:lumOff val="15000"/>
                  </a:schemeClr>
                </a:solidFill>
                <a:latin typeface="+mn-ea"/>
              </a:rPr>
              <a:t>具体分工及完成情况</a:t>
            </a:r>
            <a:r>
              <a:rPr lang="en-US" altLang="zh-CN" sz="3200" b="1" dirty="0">
                <a:solidFill>
                  <a:schemeClr val="tx1">
                    <a:lumMod val="85000"/>
                    <a:lumOff val="15000"/>
                  </a:schemeClr>
                </a:solidFill>
                <a:latin typeface="+mn-ea"/>
              </a:rPr>
              <a:t>-</a:t>
            </a:r>
            <a:r>
              <a:rPr lang="zh-CN" altLang="en-US" sz="3200" b="1" dirty="0">
                <a:solidFill>
                  <a:schemeClr val="tx1">
                    <a:lumMod val="85000"/>
                    <a:lumOff val="15000"/>
                  </a:schemeClr>
                </a:solidFill>
                <a:latin typeface="+mn-ea"/>
              </a:rPr>
              <a:t>飞书项目管理</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pic>
        <p:nvPicPr>
          <p:cNvPr id="1025" name="Picture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33158" y="1483469"/>
            <a:ext cx="4210526" cy="453441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83469"/>
            <a:ext cx="4535001" cy="44990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60" y="345440"/>
            <a:ext cx="8371840" cy="1076325"/>
          </a:xfrm>
          <a:prstGeom prst="rect">
            <a:avLst/>
          </a:prstGeom>
          <a:noFill/>
        </p:spPr>
        <p:txBody>
          <a:bodyPr wrap="square" rtlCol="0">
            <a:spAutoFit/>
          </a:bodyPr>
          <a:lstStyle/>
          <a:p>
            <a:r>
              <a:rPr lang="en-US" altLang="zh-CN" sz="3200" b="1" dirty="0">
                <a:solidFill>
                  <a:schemeClr val="tx1">
                    <a:lumMod val="85000"/>
                    <a:lumOff val="15000"/>
                  </a:schemeClr>
                </a:solidFill>
                <a:latin typeface="+mn-ea"/>
                <a:sym typeface="+mn-ea"/>
              </a:rPr>
              <a:t>5.3 </a:t>
            </a:r>
            <a:r>
              <a:rPr lang="zh-CN" altLang="en-US" sz="3200" b="1" dirty="0">
                <a:solidFill>
                  <a:schemeClr val="tx1">
                    <a:lumMod val="85000"/>
                    <a:lumOff val="15000"/>
                  </a:schemeClr>
                </a:solidFill>
                <a:latin typeface="+mn-ea"/>
              </a:rPr>
              <a:t>具体分工及完成情况</a:t>
            </a:r>
            <a:r>
              <a:rPr lang="en-US" altLang="zh-CN" sz="3200" b="1" dirty="0">
                <a:solidFill>
                  <a:schemeClr val="tx1">
                    <a:lumMod val="85000"/>
                    <a:lumOff val="15000"/>
                  </a:schemeClr>
                </a:solidFill>
                <a:latin typeface="+mn-ea"/>
                <a:sym typeface="+mn-ea"/>
              </a:rPr>
              <a:t>-</a:t>
            </a:r>
            <a:r>
              <a:rPr lang="zh-CN" altLang="en-US" sz="3200" b="1" dirty="0">
                <a:solidFill>
                  <a:schemeClr val="tx1">
                    <a:lumMod val="85000"/>
                    <a:lumOff val="15000"/>
                  </a:schemeClr>
                </a:solidFill>
                <a:latin typeface="+mn-ea"/>
                <a:sym typeface="+mn-ea"/>
              </a:rPr>
              <a:t>飞书项目管理</a:t>
            </a:r>
            <a:endParaRPr lang="zh-CN" altLang="en-US" sz="3200" b="1" dirty="0">
              <a:solidFill>
                <a:schemeClr val="tx1">
                  <a:lumMod val="85000"/>
                  <a:lumOff val="15000"/>
                </a:schemeClr>
              </a:solidFill>
              <a:latin typeface="+mn-ea"/>
            </a:endParaRPr>
          </a:p>
          <a:p>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5067" y="1178337"/>
            <a:ext cx="4429094" cy="5028867"/>
          </a:xfrm>
          <a:prstGeom prst="rect">
            <a:avLst/>
          </a:prstGeom>
        </p:spPr>
      </p:pic>
      <p:pic>
        <p:nvPicPr>
          <p:cNvPr id="204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8704" y="1151445"/>
            <a:ext cx="4429095" cy="521309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14315" y="2575935"/>
            <a:ext cx="2363738" cy="1015663"/>
          </a:xfrm>
          <a:prstGeom prst="rect">
            <a:avLst/>
          </a:prstGeom>
          <a:noFill/>
          <a:effectLst/>
        </p:spPr>
        <p:txBody>
          <a:bodyPr wrap="square" rtlCol="0">
            <a:spAutoFit/>
          </a:bodyPr>
          <a:lstStyle/>
          <a:p>
            <a:pPr algn="dist"/>
            <a:r>
              <a:rPr lang="zh-CN" altLang="en-US" sz="6000" dirty="0">
                <a:solidFill>
                  <a:schemeClr val="tx1">
                    <a:lumMod val="85000"/>
                    <a:lumOff val="15000"/>
                  </a:schemeClr>
                </a:solidFill>
                <a:latin typeface="思源黑体 CN" panose="020B0500000000000000" charset="-122"/>
                <a:ea typeface="思源黑体 CN" panose="020B0500000000000000" charset="-122"/>
              </a:rPr>
              <a:t>总结</a:t>
            </a:r>
            <a:endParaRPr lang="zh-CN" altLang="en-US" sz="6000" dirty="0">
              <a:solidFill>
                <a:schemeClr val="tx1">
                  <a:lumMod val="85000"/>
                  <a:lumOff val="15000"/>
                </a:schemeClr>
              </a:solidFill>
              <a:latin typeface="思源黑体 CN" panose="020B0500000000000000" charset="-122"/>
              <a:ea typeface="思源黑体 CN" panose="020B0500000000000000" charset="-122"/>
            </a:endParaRPr>
          </a:p>
        </p:txBody>
      </p:sp>
      <p:cxnSp>
        <p:nvCxnSpPr>
          <p:cNvPr id="5" name="直接连接符 4"/>
          <p:cNvCxnSpPr/>
          <p:nvPr>
            <p:custDataLst>
              <p:tags r:id="rId1"/>
            </p:custDataLst>
          </p:nvPr>
        </p:nvCxnSpPr>
        <p:spPr>
          <a:xfrm>
            <a:off x="5768779" y="3646409"/>
            <a:ext cx="654442" cy="0"/>
          </a:xfrm>
          <a:prstGeom prst="line">
            <a:avLst/>
          </a:prstGeom>
          <a:ln w="25400">
            <a:solidFill>
              <a:srgbClr val="2B424A"/>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custDataLst>
              <p:tags r:id="rId2"/>
            </p:custDataLst>
          </p:nvPr>
        </p:nvSpPr>
        <p:spPr>
          <a:xfrm>
            <a:off x="5454650" y="3732530"/>
            <a:ext cx="1275715" cy="387985"/>
          </a:xfrm>
          <a:prstGeom prst="roundRect">
            <a:avLst>
              <a:gd name="adj" fmla="val 50000"/>
            </a:avLst>
          </a:prstGeom>
          <a:solidFill>
            <a:schemeClr val="tx1">
              <a:alpha val="94000"/>
            </a:schemeClr>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SIX</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2" name="文本框 1"/>
          <p:cNvSpPr txBox="1"/>
          <p:nvPr/>
        </p:nvSpPr>
        <p:spPr>
          <a:xfrm>
            <a:off x="530878" y="345663"/>
            <a:ext cx="6243677" cy="583565"/>
          </a:xfrm>
          <a:prstGeom prst="rect">
            <a:avLst/>
          </a:prstGeom>
          <a:noFill/>
        </p:spPr>
        <p:txBody>
          <a:bodyPr wrap="square" rtlCol="0">
            <a:spAutoFit/>
          </a:bodyPr>
          <a:lstStyle/>
          <a:p>
            <a:r>
              <a:rPr lang="en-US" altLang="zh-CN" sz="3200" b="1" dirty="0">
                <a:solidFill>
                  <a:schemeClr val="tx1">
                    <a:lumMod val="85000"/>
                    <a:lumOff val="15000"/>
                  </a:schemeClr>
                </a:solidFill>
                <a:latin typeface="+mn-ea"/>
              </a:rPr>
              <a:t>6 </a:t>
            </a:r>
            <a:r>
              <a:rPr lang="zh-CN" altLang="en-US" sz="3200" b="1" dirty="0">
                <a:solidFill>
                  <a:schemeClr val="tx1">
                    <a:lumMod val="85000"/>
                    <a:lumOff val="15000"/>
                  </a:schemeClr>
                </a:solidFill>
                <a:latin typeface="+mn-ea"/>
              </a:rPr>
              <a:t>总结</a:t>
            </a:r>
            <a:endParaRPr lang="zh-CN" altLang="en-US" sz="3200" b="1" dirty="0">
              <a:solidFill>
                <a:schemeClr val="tx1">
                  <a:lumMod val="85000"/>
                  <a:lumOff val="15000"/>
                </a:schemeClr>
              </a:solidFill>
              <a:latin typeface="+mn-ea"/>
            </a:endParaRPr>
          </a:p>
        </p:txBody>
      </p:sp>
      <p:sp>
        <p:nvSpPr>
          <p:cNvPr id="3" name="文本框 2"/>
          <p:cNvSpPr txBox="1"/>
          <p:nvPr/>
        </p:nvSpPr>
        <p:spPr>
          <a:xfrm>
            <a:off x="558589" y="806844"/>
            <a:ext cx="2579832" cy="215444"/>
          </a:xfrm>
          <a:prstGeom prst="rect">
            <a:avLst/>
          </a:prstGeom>
          <a:noFill/>
        </p:spPr>
        <p:txBody>
          <a:bodyPr wrap="square" rtlCol="0">
            <a:spAutoFit/>
          </a:bodyPr>
          <a:lstStyle/>
          <a:p>
            <a:pPr algn="dist"/>
            <a:r>
              <a:rPr lang="en-US" altLang="zh-CN" sz="800" b="1" dirty="0">
                <a:solidFill>
                  <a:schemeClr val="tx1">
                    <a:lumMod val="85000"/>
                    <a:lumOff val="15000"/>
                  </a:schemeClr>
                </a:solidFill>
                <a:latin typeface="+mn-ea"/>
                <a:cs typeface="Times New Roman" panose="02020603050405020304" pitchFamily="18" charset="0"/>
              </a:rPr>
              <a:t>Project implementation module</a:t>
            </a:r>
            <a:endParaRPr lang="zh-CN" altLang="en-US" sz="800" b="1" dirty="0">
              <a:solidFill>
                <a:schemeClr val="tx1">
                  <a:lumMod val="85000"/>
                  <a:lumOff val="15000"/>
                </a:schemeClr>
              </a:solidFill>
              <a:latin typeface="+mn-ea"/>
              <a:cs typeface="Times New Roman" panose="02020603050405020304" pitchFamily="18" charset="0"/>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mn-ea"/>
            </a:endParaRPr>
          </a:p>
        </p:txBody>
      </p:sp>
      <p:sp>
        <p:nvSpPr>
          <p:cNvPr id="4" name="Rectangle 2"/>
          <p:cNvSpPr>
            <a:spLocks noChangeArrowheads="1"/>
          </p:cNvSpPr>
          <p:nvPr/>
        </p:nvSpPr>
        <p:spPr bwMode="auto">
          <a:xfrm>
            <a:off x="1012371" y="993671"/>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9" name="Rectangle 2"/>
          <p:cNvSpPr>
            <a:spLocks noChangeArrowheads="1"/>
          </p:cNvSpPr>
          <p:nvPr/>
        </p:nvSpPr>
        <p:spPr bwMode="auto">
          <a:xfrm>
            <a:off x="3166132" y="618197"/>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latin typeface="+mn-ea"/>
            </a:endParaRPr>
          </a:p>
        </p:txBody>
      </p:sp>
      <p:sp>
        <p:nvSpPr>
          <p:cNvPr id="8" name="文本框 7"/>
          <p:cNvSpPr txBox="1"/>
          <p:nvPr/>
        </p:nvSpPr>
        <p:spPr>
          <a:xfrm>
            <a:off x="680357" y="1670566"/>
            <a:ext cx="10314541" cy="4154984"/>
          </a:xfrm>
          <a:prstGeom prst="rect">
            <a:avLst/>
          </a:prstGeom>
          <a:noFill/>
        </p:spPr>
        <p:txBody>
          <a:bodyPr wrap="square" rtlCol="0">
            <a:spAutoFit/>
          </a:bodyPr>
          <a:lstStyle/>
          <a:p>
            <a:r>
              <a:rPr lang="zh-CN" altLang="en-US" sz="2400" dirty="0"/>
              <a:t>        在本次项目中，我们小组的主题为：“关注核辐射，关注未来”，旨在让人们从这次日本排放核废水事件中，了解到核废水的危害，呼吁人们保护自然，提高人们的命运共同体意识。</a:t>
            </a:r>
            <a:endParaRPr lang="en-US" altLang="zh-CN" sz="2400" dirty="0"/>
          </a:p>
          <a:p>
            <a:r>
              <a:rPr lang="en-US" altLang="zh-CN" sz="2400" dirty="0"/>
              <a:t>        </a:t>
            </a:r>
            <a:r>
              <a:rPr lang="zh-CN" altLang="en-US" sz="2400" dirty="0"/>
              <a:t>小组成员首先在会议中对要做的内容进行了规划：实现与核污染有关的数据统计、新闻、调研、视频以及博客，页面要做到用户友好，同时也要设计得让用户了解到环境问题。</a:t>
            </a:r>
            <a:endParaRPr lang="en-US" altLang="zh-CN" sz="2400" dirty="0"/>
          </a:p>
          <a:p>
            <a:r>
              <a:rPr lang="zh-CN" altLang="en-US" sz="2400" dirty="0"/>
              <a:t>        随着项目的推进，小组内会遇到一些问题，小组开会议积极讨论当下每个人遇到的问题，对项目进行重新规划，在这个过程中，一些一开始不合理的设计被废弃，一些非常好的想法的已采纳。小组成员遇到问题一起解决最后成功完成了本次项目。</a:t>
            </a:r>
            <a:endParaRPr lang="en-US" altLang="zh-CN" sz="2400" dirty="0"/>
          </a:p>
          <a:p>
            <a:r>
              <a:rPr lang="zh-CN" altLang="en-US" sz="2400" dirty="0"/>
              <a:t>        在组长的带领下，小组内积极交流，互帮互助，最终顺利完成本次作业。</a:t>
            </a:r>
            <a:endParaRPr lang="zh-CN" alt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391891" y="1838033"/>
            <a:ext cx="3408218" cy="338554"/>
          </a:xfrm>
          <a:prstGeom prst="rect">
            <a:avLst/>
          </a:prstGeom>
          <a:noFill/>
        </p:spPr>
        <p:txBody>
          <a:bodyPr wrap="square" rtlCol="0">
            <a:spAutoFit/>
          </a:bodyPr>
          <a:lstStyle/>
          <a:p>
            <a:pPr algn="dist"/>
            <a:r>
              <a:rPr lang="en-US" altLang="zh-CN" sz="1600" dirty="0">
                <a:solidFill>
                  <a:schemeClr val="tx1">
                    <a:lumMod val="85000"/>
                    <a:lumOff val="15000"/>
                  </a:schemeClr>
                </a:solidFill>
                <a:latin typeface="思源黑体 Normal" panose="020B0400000000000000" pitchFamily="34" charset="-122"/>
                <a:ea typeface="思源黑体 Normal" panose="020B0400000000000000" pitchFamily="34" charset="-122"/>
              </a:rPr>
              <a:t>LESS IS MORE</a:t>
            </a:r>
            <a:endParaRPr lang="zh-CN" altLang="en-US" sz="16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
        <p:nvSpPr>
          <p:cNvPr id="3" name="文本框 2"/>
          <p:cNvSpPr txBox="1"/>
          <p:nvPr/>
        </p:nvSpPr>
        <p:spPr>
          <a:xfrm>
            <a:off x="2258291" y="2622572"/>
            <a:ext cx="7675418" cy="1200329"/>
          </a:xfrm>
          <a:prstGeom prst="rect">
            <a:avLst/>
          </a:prstGeom>
          <a:noFill/>
        </p:spPr>
        <p:txBody>
          <a:bodyPr wrap="square" rtlCol="0">
            <a:spAutoFit/>
          </a:bodyPr>
          <a:lstStyle/>
          <a:p>
            <a:pPr algn="dist"/>
            <a:r>
              <a:rPr lang="zh-CN" altLang="en-US" sz="7200" dirty="0">
                <a:solidFill>
                  <a:schemeClr val="tx1">
                    <a:lumMod val="85000"/>
                    <a:lumOff val="15000"/>
                  </a:schemeClr>
                </a:solidFill>
                <a:latin typeface="思源黑体 CN" panose="020B0500000000000000" charset="-122"/>
                <a:ea typeface="思源黑体 CN" panose="020B0500000000000000" charset="-122"/>
              </a:rPr>
              <a:t>请评委老师指导</a:t>
            </a:r>
            <a:endParaRPr lang="en-US" altLang="zh-CN" sz="7200" dirty="0">
              <a:solidFill>
                <a:schemeClr val="tx1">
                  <a:lumMod val="85000"/>
                  <a:lumOff val="15000"/>
                </a:schemeClr>
              </a:solidFill>
              <a:latin typeface="思源黑体 CN" panose="020B0500000000000000" charset="-122"/>
              <a:ea typeface="思源黑体 CN" panose="020B0500000000000000" charset="-122"/>
            </a:endParaRPr>
          </a:p>
        </p:txBody>
      </p:sp>
      <p:sp>
        <p:nvSpPr>
          <p:cNvPr id="4" name="文本框 3"/>
          <p:cNvSpPr txBox="1"/>
          <p:nvPr/>
        </p:nvSpPr>
        <p:spPr>
          <a:xfrm>
            <a:off x="3318163" y="4268887"/>
            <a:ext cx="5555674" cy="276999"/>
          </a:xfrm>
          <a:prstGeom prst="rect">
            <a:avLst/>
          </a:prstGeom>
          <a:noFill/>
        </p:spPr>
        <p:txBody>
          <a:bodyPr wrap="square" rtlCol="0">
            <a:spAutoFit/>
          </a:bodyPr>
          <a:lstStyle/>
          <a:p>
            <a:r>
              <a:rPr lang="en-US" altLang="zh-CN" sz="1200" dirty="0">
                <a:solidFill>
                  <a:schemeClr val="tx1">
                    <a:lumMod val="85000"/>
                    <a:lumOff val="15000"/>
                  </a:schemeClr>
                </a:solidFill>
                <a:latin typeface="思源黑体 Normal" panose="020B0400000000000000" pitchFamily="34" charset="-122"/>
                <a:ea typeface="思源黑体 Normal" panose="020B0400000000000000" pitchFamily="34" charset="-122"/>
              </a:rPr>
              <a:t>Life was like a box of chocolates, you never know what you’re go to get. </a:t>
            </a:r>
            <a:endParaRPr lang="en-US" altLang="zh-CN" sz="1200" dirty="0">
              <a:solidFill>
                <a:schemeClr val="tx1">
                  <a:lumMod val="85000"/>
                  <a:lumOff val="15000"/>
                </a:schemeClr>
              </a:solidFill>
              <a:latin typeface="思源黑体 Normal" panose="020B0400000000000000" pitchFamily="34" charset="-122"/>
              <a:ea typeface="思源黑体 Normal" panose="020B04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477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1.3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项目应用</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748994" y="1373074"/>
            <a:ext cx="5347006" cy="4093428"/>
          </a:xfrm>
          <a:prstGeom prst="rect">
            <a:avLst/>
          </a:prstGeom>
          <a:noFill/>
        </p:spPr>
        <p:txBody>
          <a:bodyPr wrap="square" rtlCol="0">
            <a:spAutoFit/>
          </a:bodyPr>
          <a:lstStyle/>
          <a:p>
            <a:r>
              <a:rPr lang="zh-CN" altLang="en-US" sz="2000" dirty="0">
                <a:latin typeface="思源黑体 CN" panose="020B0500000000000000" charset="-122"/>
                <a:ea typeface="思源黑体 CN" panose="020B0500000000000000" charset="-122"/>
              </a:rPr>
              <a:t>目标用户：</a:t>
            </a:r>
            <a:endParaRPr lang="zh-CN" altLang="en-US" sz="2000" dirty="0">
              <a:latin typeface="思源黑体 CN" panose="020B0500000000000000" charset="-122"/>
              <a:ea typeface="思源黑体 CN" panose="020B0500000000000000" charset="-122"/>
            </a:endParaRPr>
          </a:p>
          <a:p>
            <a:endParaRPr lang="zh-CN" altLang="en-US"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想了解核污染、核辐射相关知识的公众：向公众科普核辐射和核污染的知识，消除相关误解。我们的网站旨在提供准确的科普信息。</a:t>
            </a:r>
            <a:endParaRPr lang="en-US" altLang="zh-CN" sz="2000" dirty="0">
              <a:latin typeface="思源黑体 CN" panose="020B0500000000000000" charset="-122"/>
              <a:ea typeface="思源黑体 CN" panose="020B0500000000000000" charset="-122"/>
            </a:endParaRPr>
          </a:p>
          <a:p>
            <a:endParaRPr lang="en-US" altLang="zh-CN"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想了解核污染事件、相关科研最新进展的公众：如望了解相关的新闻、更为深入的一些最新的相关研究，本平台提供了相关栏目可供使用。</a:t>
            </a:r>
            <a:endParaRPr lang="en-US" altLang="zh-CN" sz="2000" dirty="0">
              <a:latin typeface="思源黑体 CN" panose="020B0500000000000000" charset="-122"/>
              <a:ea typeface="思源黑体 CN" panose="020B0500000000000000" charset="-122"/>
            </a:endParaRPr>
          </a:p>
          <a:p>
            <a:endParaRPr lang="en-US" altLang="zh-CN" sz="2000" dirty="0">
              <a:latin typeface="思源黑体 CN" panose="020B0500000000000000" charset="-122"/>
              <a:ea typeface="思源黑体 CN" panose="020B0500000000000000" charset="-122"/>
            </a:endParaRPr>
          </a:p>
          <a:p>
            <a:r>
              <a:rPr lang="zh-CN" altLang="en-US" sz="2000" dirty="0">
                <a:latin typeface="思源黑体 CN" panose="020B0500000000000000" charset="-122"/>
                <a:ea typeface="思源黑体 CN" panose="020B0500000000000000" charset="-122"/>
              </a:rPr>
              <a:t>想要发表关于看法的公众：对于想要发表对于核污染的相关看法，本网站提供了用于发布视频和文章的平台。</a:t>
            </a:r>
            <a:endParaRPr lang="zh-CN" altLang="en-US" sz="2000" dirty="0">
              <a:latin typeface="思源黑体 CN" panose="020B0500000000000000" charset="-122"/>
              <a:ea typeface="思源黑体 CN" panose="020B0500000000000000" charset="-122"/>
            </a:endParaRPr>
          </a:p>
        </p:txBody>
      </p:sp>
      <p:sp>
        <p:nvSpPr>
          <p:cNvPr id="8" name="文本框 7"/>
          <p:cNvSpPr txBox="1"/>
          <p:nvPr/>
        </p:nvSpPr>
        <p:spPr>
          <a:xfrm>
            <a:off x="6593397" y="1373074"/>
            <a:ext cx="4849609" cy="3970318"/>
          </a:xfrm>
          <a:prstGeom prst="rect">
            <a:avLst/>
          </a:prstGeom>
          <a:noFill/>
        </p:spPr>
        <p:txBody>
          <a:bodyPr wrap="square">
            <a:spAutoFit/>
          </a:bodyPr>
          <a:lstStyle/>
          <a:p>
            <a:r>
              <a:rPr lang="zh-CN" altLang="en-US" sz="1800" dirty="0">
                <a:latin typeface="思源黑体 CN" panose="020B0500000000000000" charset="-122"/>
                <a:ea typeface="思源黑体 CN" panose="020B0500000000000000" charset="-122"/>
              </a:rPr>
              <a:t>应用场景：</a:t>
            </a:r>
            <a:endParaRPr lang="zh-CN" altLang="en-US" sz="1800" dirty="0">
              <a:latin typeface="思源黑体 CN" panose="020B0500000000000000" charset="-122"/>
              <a:ea typeface="思源黑体 CN" panose="020B0500000000000000" charset="-122"/>
            </a:endParaRPr>
          </a:p>
          <a:p>
            <a:endParaRPr lang="zh-CN" altLang="en-US" sz="1800" dirty="0">
              <a:latin typeface="思源黑体 CN" panose="020B0500000000000000" charset="-122"/>
              <a:ea typeface="思源黑体 CN" panose="020B0500000000000000" charset="-122"/>
            </a:endParaRPr>
          </a:p>
          <a:p>
            <a:r>
              <a:rPr lang="zh-CN" altLang="en-US" sz="1800" dirty="0">
                <a:latin typeface="思源黑体 CN" panose="020B0500000000000000" charset="-122"/>
                <a:ea typeface="思源黑体 CN" panose="020B0500000000000000" charset="-122"/>
              </a:rPr>
              <a:t>信息查询：当公众在日常生活中听到或看到关于核辐射和核污染的新闻或事件时，可以来我们的网站查询相关信息，以了解事实真相。</a:t>
            </a:r>
            <a:endParaRPr lang="en-US" altLang="zh-CN" sz="1800" dirty="0">
              <a:latin typeface="思源黑体 CN" panose="020B0500000000000000" charset="-122"/>
              <a:ea typeface="思源黑体 CN" panose="020B0500000000000000" charset="-122"/>
            </a:endParaRPr>
          </a:p>
          <a:p>
            <a:endParaRPr lang="zh-CN" altLang="en-US" sz="1800" dirty="0">
              <a:latin typeface="思源黑体 CN" panose="020B0500000000000000" charset="-122"/>
              <a:ea typeface="思源黑体 CN" panose="020B0500000000000000" charset="-122"/>
            </a:endParaRPr>
          </a:p>
          <a:p>
            <a:r>
              <a:rPr lang="zh-CN" altLang="en-US" sz="1800" dirty="0">
                <a:latin typeface="思源黑体 CN" panose="020B0500000000000000" charset="-122"/>
                <a:ea typeface="思源黑体 CN" panose="020B0500000000000000" charset="-122"/>
              </a:rPr>
              <a:t>危机应对：在发生核污染事件时，公众可能会感到恐慌。我们的网站还提供了相关的防治方法和相关链接，</a:t>
            </a:r>
            <a:r>
              <a:rPr lang="zh-CN" altLang="en-US" dirty="0">
                <a:latin typeface="思源黑体 CN" panose="020B0500000000000000" charset="-122"/>
                <a:ea typeface="思源黑体 CN" panose="020B0500000000000000" charset="-122"/>
              </a:rPr>
              <a:t>可</a:t>
            </a:r>
            <a:r>
              <a:rPr lang="zh-CN" altLang="en-US" sz="1800" dirty="0">
                <a:latin typeface="思源黑体 CN" panose="020B0500000000000000" charset="-122"/>
                <a:ea typeface="思源黑体 CN" panose="020B0500000000000000" charset="-122"/>
              </a:rPr>
              <a:t>作为</a:t>
            </a:r>
            <a:r>
              <a:rPr lang="zh-CN" altLang="en-US" dirty="0">
                <a:latin typeface="思源黑体 CN" panose="020B0500000000000000" charset="-122"/>
                <a:ea typeface="思源黑体 CN" panose="020B0500000000000000" charset="-122"/>
              </a:rPr>
              <a:t>较好</a:t>
            </a:r>
            <a:r>
              <a:rPr lang="zh-CN" altLang="en-US" sz="1800" dirty="0">
                <a:latin typeface="思源黑体 CN" panose="020B0500000000000000" charset="-122"/>
                <a:ea typeface="思源黑体 CN" panose="020B0500000000000000" charset="-122"/>
              </a:rPr>
              <a:t>的信息来源，提供实时更新的信息和指导，帮助公众正确应对危机</a:t>
            </a:r>
            <a:r>
              <a:rPr lang="zh-CN" altLang="en-US" dirty="0">
                <a:latin typeface="思源黑体 CN" panose="020B0500000000000000" charset="-122"/>
                <a:ea typeface="思源黑体 CN" panose="020B0500000000000000" charset="-122"/>
              </a:rPr>
              <a:t>，</a:t>
            </a:r>
            <a:r>
              <a:rPr lang="zh-CN" altLang="en-US" sz="1800" dirty="0">
                <a:latin typeface="思源黑体 CN" panose="020B0500000000000000" charset="-122"/>
                <a:ea typeface="思源黑体 CN" panose="020B0500000000000000" charset="-122"/>
              </a:rPr>
              <a:t>防患于未然。</a:t>
            </a:r>
            <a:endParaRPr lang="en-US" altLang="zh-CN" sz="1800" dirty="0">
              <a:latin typeface="思源黑体 CN" panose="020B0500000000000000" charset="-122"/>
              <a:ea typeface="思源黑体 CN" panose="020B0500000000000000" charset="-122"/>
            </a:endParaRPr>
          </a:p>
          <a:p>
            <a:endParaRPr lang="en-US" altLang="zh-CN" dirty="0">
              <a:latin typeface="思源黑体 CN" panose="020B0500000000000000" charset="-122"/>
              <a:ea typeface="思源黑体 CN" panose="020B0500000000000000" charset="-122"/>
            </a:endParaRPr>
          </a:p>
          <a:p>
            <a:r>
              <a:rPr lang="zh-CN" altLang="en-US" sz="1800" dirty="0">
                <a:latin typeface="思源黑体 CN" panose="020B0500000000000000" charset="-122"/>
                <a:ea typeface="思源黑体 CN" panose="020B0500000000000000" charset="-122"/>
              </a:rPr>
              <a:t>信息交流：对于想要发表相关看法的公众，可在平台上相互交流。</a:t>
            </a:r>
            <a:endParaRPr lang="en-US" altLang="zh-CN" sz="1800" dirty="0">
              <a:latin typeface="思源黑体 CN" panose="020B0500000000000000" charset="-122"/>
              <a:ea typeface="思源黑体 CN" panose="020B0500000000000000"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80105" y="2571115"/>
            <a:ext cx="5556885" cy="1014730"/>
          </a:xfrm>
          <a:prstGeom prst="rect">
            <a:avLst/>
          </a:prstGeom>
          <a:noFill/>
          <a:effectLst/>
        </p:spPr>
        <p:txBody>
          <a:bodyPr wrap="square" rtlCol="0">
            <a:spAutoFit/>
          </a:bodyPr>
          <a:lstStyle/>
          <a:p>
            <a:pPr algn="dist"/>
            <a:r>
              <a:rPr lang="zh-CN" altLang="en-US" sz="6000" dirty="0">
                <a:solidFill>
                  <a:schemeClr val="tx1">
                    <a:lumMod val="85000"/>
                    <a:lumOff val="15000"/>
                  </a:schemeClr>
                </a:solidFill>
                <a:latin typeface="思源黑体 CN" panose="020B0500000000000000" charset="-122"/>
                <a:ea typeface="思源黑体 CN" panose="020B0500000000000000" charset="-122"/>
              </a:rPr>
              <a:t>项目设计</a:t>
            </a:r>
            <a:endParaRPr lang="zh-CN" altLang="en-US" sz="6000" dirty="0">
              <a:solidFill>
                <a:schemeClr val="tx1">
                  <a:lumMod val="85000"/>
                  <a:lumOff val="15000"/>
                </a:schemeClr>
              </a:solidFill>
              <a:latin typeface="思源黑体 CN" panose="020B0500000000000000" charset="-122"/>
              <a:ea typeface="思源黑体 CN" panose="020B0500000000000000" charset="-122"/>
            </a:endParaRPr>
          </a:p>
        </p:txBody>
      </p:sp>
      <p:cxnSp>
        <p:nvCxnSpPr>
          <p:cNvPr id="4" name="直接连接符 3"/>
          <p:cNvCxnSpPr/>
          <p:nvPr/>
        </p:nvCxnSpPr>
        <p:spPr>
          <a:xfrm>
            <a:off x="5768779" y="3646409"/>
            <a:ext cx="654442" cy="0"/>
          </a:xfrm>
          <a:prstGeom prst="line">
            <a:avLst/>
          </a:prstGeom>
          <a:ln w="25400">
            <a:solidFill>
              <a:srgbClr val="2B424A"/>
            </a:solidFill>
          </a:ln>
        </p:spPr>
        <p:style>
          <a:lnRef idx="1">
            <a:schemeClr val="accent1"/>
          </a:lnRef>
          <a:fillRef idx="0">
            <a:schemeClr val="accent1"/>
          </a:fillRef>
          <a:effectRef idx="0">
            <a:schemeClr val="accent1"/>
          </a:effectRef>
          <a:fontRef idx="minor">
            <a:schemeClr val="tx1"/>
          </a:fontRef>
        </p:style>
      </p:cxnSp>
      <p:sp>
        <p:nvSpPr>
          <p:cNvPr id="1048603" name="矩形: 圆角 1"/>
          <p:cNvSpPr/>
          <p:nvPr>
            <p:custDataLst>
              <p:tags r:id="rId1"/>
            </p:custDataLst>
          </p:nvPr>
        </p:nvSpPr>
        <p:spPr>
          <a:xfrm>
            <a:off x="5518785" y="3732530"/>
            <a:ext cx="1154430" cy="387985"/>
          </a:xfrm>
          <a:prstGeom prst="roundRect">
            <a:avLst>
              <a:gd name="adj" fmla="val 50000"/>
            </a:avLst>
          </a:prstGeom>
          <a:solidFill>
            <a:schemeClr val="tx1">
              <a:alpha val="94000"/>
            </a:schemeClr>
          </a:solidFill>
          <a:ln w="12700" cmpd="sng">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pPr>
            <a:r>
              <a:rPr kumimoji="0" lang="en-US" altLang="zh-CN"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rPr>
              <a:t>PART TWO</a:t>
            </a:r>
            <a:endParaRPr kumimoji="0" lang="zh-CN" altLang="en-US" sz="1200" b="0" i="0" u="none" strike="noStrike" kern="1200" cap="none" spc="0" normalizeH="0" baseline="0" noProof="0">
              <a:ln>
                <a:noFill/>
              </a:ln>
              <a:solidFill>
                <a:prstClr val="white"/>
              </a:solidFill>
              <a:effectLst/>
              <a:uLnTx/>
              <a:uFillTx/>
              <a:latin typeface="Arial" panose="020B0604020202020204"/>
              <a:ea typeface="微软雅黑 Light" panose="020B0502040204020203" charset="-122"/>
              <a:cs typeface="+mn-c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95943" y="440170"/>
            <a:ext cx="223653" cy="490268"/>
          </a:xfrm>
          <a:prstGeom prst="rect">
            <a:avLst/>
          </a:prstGeom>
          <a:solidFill>
            <a:srgbClr val="F6AC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sp>
        <p:nvSpPr>
          <p:cNvPr id="2" name="文本框 1"/>
          <p:cNvSpPr txBox="1"/>
          <p:nvPr/>
        </p:nvSpPr>
        <p:spPr>
          <a:xfrm>
            <a:off x="530860" y="387350"/>
            <a:ext cx="4521200" cy="583565"/>
          </a:xfrm>
          <a:prstGeom prst="rect">
            <a:avLst/>
          </a:prstGeom>
          <a:noFill/>
        </p:spPr>
        <p:txBody>
          <a:bodyPr wrap="square" rtlCol="0">
            <a:spAutoFit/>
          </a:bodyPr>
          <a:lstStyle/>
          <a:p>
            <a:r>
              <a:rPr lang="en-US" altLang="zh-CN" sz="3200" b="1" dirty="0">
                <a:solidFill>
                  <a:schemeClr val="tx1">
                    <a:lumMod val="85000"/>
                    <a:lumOff val="15000"/>
                  </a:schemeClr>
                </a:solidFill>
                <a:latin typeface="思源黑体 CN" panose="020B0500000000000000" charset="-122"/>
                <a:ea typeface="思源黑体 CN" panose="020B0500000000000000" charset="-122"/>
              </a:rPr>
              <a:t>2.1 </a:t>
            </a:r>
            <a:r>
              <a:rPr lang="zh-CN" altLang="en-US" sz="3200" b="1" dirty="0">
                <a:solidFill>
                  <a:schemeClr val="tx1">
                    <a:lumMod val="85000"/>
                    <a:lumOff val="15000"/>
                  </a:schemeClr>
                </a:solidFill>
                <a:latin typeface="思源黑体 CN" panose="020B0500000000000000" charset="-122"/>
                <a:ea typeface="思源黑体 CN" panose="020B0500000000000000" charset="-122"/>
              </a:rPr>
              <a:t>数据获取与处理</a:t>
            </a:r>
            <a:endParaRPr lang="zh-CN" altLang="en-US" sz="3200" b="1" dirty="0">
              <a:solidFill>
                <a:schemeClr val="tx1">
                  <a:lumMod val="85000"/>
                  <a:lumOff val="15000"/>
                </a:schemeClr>
              </a:solidFill>
              <a:latin typeface="思源黑体 CN" panose="020B0500000000000000" charset="-122"/>
              <a:ea typeface="思源黑体 CN" panose="020B0500000000000000" charset="-122"/>
            </a:endParaRPr>
          </a:p>
        </p:txBody>
      </p:sp>
      <p:sp>
        <p:nvSpPr>
          <p:cNvPr id="5" name="矩形 4"/>
          <p:cNvSpPr/>
          <p:nvPr/>
        </p:nvSpPr>
        <p:spPr>
          <a:xfrm>
            <a:off x="0" y="440170"/>
            <a:ext cx="391886" cy="490268"/>
          </a:xfrm>
          <a:prstGeom prst="rect">
            <a:avLst/>
          </a:prstGeom>
          <a:solidFill>
            <a:srgbClr val="2B42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endParaRPr>
          </a:p>
        </p:txBody>
      </p:sp>
      <p:cxnSp>
        <p:nvCxnSpPr>
          <p:cNvPr id="4" name="直接连接符 3"/>
          <p:cNvCxnSpPr/>
          <p:nvPr>
            <p:custDataLst>
              <p:tags r:id="rId1"/>
            </p:custDataLst>
          </p:nvPr>
        </p:nvCxnSpPr>
        <p:spPr>
          <a:xfrm>
            <a:off x="0" y="1097734"/>
            <a:ext cx="5198745" cy="3175"/>
          </a:xfrm>
          <a:prstGeom prst="line">
            <a:avLst/>
          </a:prstGeom>
          <a:ln w="28575" cmpd="sng">
            <a:solidFill>
              <a:srgbClr val="2B424A"/>
            </a:solidFill>
            <a:prstDash val="solid"/>
            <a:tailEnd type="none" w="lg" len="lg"/>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5524754" y="1694322"/>
            <a:ext cx="5879436" cy="4252985"/>
          </a:xfrm>
          <a:prstGeom prst="rect">
            <a:avLst/>
          </a:prstGeom>
        </p:spPr>
      </p:pic>
      <p:sp>
        <p:nvSpPr>
          <p:cNvPr id="11" name="文本框 10"/>
          <p:cNvSpPr txBox="1"/>
          <p:nvPr/>
        </p:nvSpPr>
        <p:spPr>
          <a:xfrm>
            <a:off x="888725" y="1742813"/>
            <a:ext cx="4094509" cy="4524315"/>
          </a:xfrm>
          <a:prstGeom prst="rect">
            <a:avLst/>
          </a:prstGeom>
          <a:noFill/>
        </p:spPr>
        <p:txBody>
          <a:bodyPr wrap="square" rtlCol="0">
            <a:spAutoFit/>
          </a:bodyPr>
          <a:lstStyle/>
          <a:p>
            <a:pPr marL="342900" indent="-342900">
              <a:buFont typeface="Arial" panose="020B0604020202020204" pitchFamily="34" charset="0"/>
              <a:buChar char="•"/>
            </a:pPr>
            <a:r>
              <a:rPr lang="zh-CN" altLang="en-US" dirty="0">
                <a:latin typeface="思源黑体 CN" panose="020B0500000000000000" charset="-122"/>
                <a:ea typeface="思源黑体 CN" panose="020B0500000000000000" charset="-122"/>
              </a:rPr>
              <a:t>空气吸收剂量率反映太阳辐射强度，同时也能反映泥土、水资源等受到核辐射的强度。有日本志愿者指出，日本福岛周边地区该指标相当高。</a:t>
            </a:r>
            <a:endParaRPr lang="zh-CN" altLang="en-US" dirty="0">
              <a:latin typeface="思源黑体 CN" panose="020B0500000000000000" charset="-122"/>
              <a:ea typeface="思源黑体 CN" panose="020B0500000000000000" charset="-122"/>
            </a:endParaRPr>
          </a:p>
          <a:p>
            <a:pPr marL="342900" indent="-342900">
              <a:buFont typeface="Arial" panose="020B0604020202020204" pitchFamily="34" charset="0"/>
              <a:buChar char="•"/>
            </a:pPr>
            <a:endParaRPr lang="en-US" altLang="zh-CN" dirty="0">
              <a:latin typeface="思源黑体 CN" panose="020B0500000000000000" charset="-122"/>
              <a:ea typeface="思源黑体 CN" panose="020B0500000000000000" charset="-122"/>
            </a:endParaRPr>
          </a:p>
          <a:p>
            <a:pPr marL="342900" indent="-342900">
              <a:buFont typeface="Arial" panose="020B0604020202020204" pitchFamily="34" charset="0"/>
              <a:buChar char="•"/>
            </a:pPr>
            <a:r>
              <a:rPr lang="zh-CN" altLang="en-US" dirty="0">
                <a:latin typeface="思源黑体 CN" panose="020B0500000000000000" charset="-122"/>
                <a:ea typeface="思源黑体 CN" panose="020B0500000000000000" charset="-122"/>
              </a:rPr>
              <a:t>对全国空气吸收剂量率数据发布系统进行数据爬取。</a:t>
            </a:r>
            <a:endParaRPr lang="en-US" altLang="zh-CN" dirty="0">
              <a:latin typeface="思源黑体 CN" panose="020B0500000000000000" charset="-122"/>
              <a:ea typeface="思源黑体 CN" panose="020B0500000000000000" charset="-122"/>
            </a:endParaRPr>
          </a:p>
          <a:p>
            <a:endParaRPr lang="en-US" altLang="zh-CN" dirty="0">
              <a:latin typeface="思源黑体 CN" panose="020B0500000000000000" charset="-122"/>
              <a:ea typeface="思源黑体 CN" panose="020B0500000000000000" charset="-122"/>
            </a:endParaRPr>
          </a:p>
          <a:p>
            <a:pPr marL="342900" indent="-342900">
              <a:buFont typeface="Arial" panose="020B0604020202020204" pitchFamily="34" charset="0"/>
              <a:buChar char="•"/>
            </a:pPr>
            <a:r>
              <a:rPr lang="zh-CN" altLang="en-US" dirty="0">
                <a:latin typeface="思源黑体 CN" panose="020B0500000000000000" charset="-122"/>
                <a:ea typeface="思源黑体 CN" panose="020B0500000000000000" charset="-122"/>
              </a:rPr>
              <a:t>使用</a:t>
            </a:r>
            <a:r>
              <a:rPr lang="en-US" altLang="zh-CN" dirty="0" err="1">
                <a:latin typeface="思源黑体 CN" panose="020B0500000000000000" charset="-122"/>
                <a:ea typeface="思源黑体 CN" panose="020B0500000000000000" charset="-122"/>
              </a:rPr>
              <a:t>js</a:t>
            </a:r>
            <a:r>
              <a:rPr lang="zh-CN" altLang="en-US" dirty="0">
                <a:latin typeface="思源黑体 CN" panose="020B0500000000000000" charset="-122"/>
                <a:ea typeface="思源黑体 CN" panose="020B0500000000000000" charset="-122"/>
              </a:rPr>
              <a:t>脚本的</a:t>
            </a:r>
            <a:r>
              <a:rPr lang="en-US" altLang="zh-CN" dirty="0" err="1">
                <a:latin typeface="思源黑体 CN" panose="020B0500000000000000" charset="-122"/>
                <a:ea typeface="思源黑体 CN" panose="020B0500000000000000" charset="-122"/>
              </a:rPr>
              <a:t>xpath</a:t>
            </a:r>
            <a:r>
              <a:rPr lang="zh-CN" altLang="en-US" dirty="0">
                <a:latin typeface="思源黑体 CN" panose="020B0500000000000000" charset="-122"/>
                <a:ea typeface="思源黑体 CN" panose="020B0500000000000000" charset="-122"/>
              </a:rPr>
              <a:t>和正则表达式来匹配，获得系统发布的测量数据。系统数据分为省级监测站和核电站监测站。</a:t>
            </a:r>
            <a:endParaRPr lang="en-US" altLang="zh-CN" dirty="0">
              <a:latin typeface="思源黑体 CN" panose="020B0500000000000000" charset="-122"/>
              <a:ea typeface="思源黑体 CN" panose="020B0500000000000000" charset="-122"/>
            </a:endParaRPr>
          </a:p>
          <a:p>
            <a:pPr marL="342900" indent="-342900">
              <a:buFont typeface="Arial" panose="020B0604020202020204" pitchFamily="34" charset="0"/>
              <a:buChar char="•"/>
            </a:pPr>
            <a:endParaRPr lang="en-US" altLang="zh-CN" dirty="0">
              <a:latin typeface="思源黑体 CN" panose="020B0500000000000000" charset="-122"/>
              <a:ea typeface="思源黑体 CN" panose="020B0500000000000000" charset="-122"/>
            </a:endParaRPr>
          </a:p>
          <a:p>
            <a:pPr marL="342900" indent="-342900">
              <a:buFont typeface="Arial" panose="020B0604020202020204" pitchFamily="34" charset="0"/>
              <a:buChar char="•"/>
            </a:pPr>
            <a:r>
              <a:rPr lang="zh-CN" altLang="en-US" dirty="0">
                <a:latin typeface="思源黑体 CN" panose="020B0500000000000000" charset="-122"/>
                <a:ea typeface="思源黑体 CN" panose="020B0500000000000000" charset="-122"/>
              </a:rPr>
              <a:t>数据库共约</a:t>
            </a:r>
            <a:r>
              <a:rPr lang="en-US" altLang="zh-CN" dirty="0">
                <a:latin typeface="思源黑体 CN" panose="020B0500000000000000" charset="-122"/>
                <a:ea typeface="思源黑体 CN" panose="020B0500000000000000" charset="-122"/>
              </a:rPr>
              <a:t>80000</a:t>
            </a:r>
            <a:r>
              <a:rPr lang="zh-CN" altLang="en-US" dirty="0">
                <a:latin typeface="思源黑体 CN" panose="020B0500000000000000" charset="-122"/>
                <a:ea typeface="思源黑体 CN" panose="020B0500000000000000" charset="-122"/>
              </a:rPr>
              <a:t>余行，收集了自</a:t>
            </a:r>
            <a:r>
              <a:rPr lang="en-US" altLang="zh-CN" dirty="0">
                <a:latin typeface="思源黑体 CN" panose="020B0500000000000000" charset="-122"/>
                <a:ea typeface="思源黑体 CN" panose="020B0500000000000000" charset="-122"/>
              </a:rPr>
              <a:t>2023-08-28</a:t>
            </a:r>
            <a:r>
              <a:rPr lang="zh-CN" altLang="en-US" dirty="0">
                <a:latin typeface="思源黑体 CN" panose="020B0500000000000000" charset="-122"/>
                <a:ea typeface="思源黑体 CN" panose="020B0500000000000000" charset="-122"/>
              </a:rPr>
              <a:t>起至</a:t>
            </a:r>
            <a:r>
              <a:rPr lang="en-US" altLang="zh-CN" dirty="0">
                <a:latin typeface="思源黑体 CN" panose="020B0500000000000000" charset="-122"/>
                <a:ea typeface="思源黑体 CN" panose="020B0500000000000000" charset="-122"/>
              </a:rPr>
              <a:t>2024-01-20</a:t>
            </a:r>
            <a:r>
              <a:rPr lang="zh-CN" altLang="en-US" dirty="0">
                <a:latin typeface="思源黑体 CN" panose="020B0500000000000000" charset="-122"/>
                <a:ea typeface="思源黑体 CN" panose="020B0500000000000000" charset="-122"/>
              </a:rPr>
              <a:t>的全国空气吸收剂量率数据。</a:t>
            </a:r>
            <a:endParaRPr lang="en-US" altLang="zh-CN" dirty="0">
              <a:latin typeface="思源黑体 CN" panose="020B0500000000000000" charset="-122"/>
              <a:ea typeface="思源黑体 CN" panose="020B0500000000000000" charset="-122"/>
            </a:endParaRPr>
          </a:p>
        </p:txBody>
      </p: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PP_MARK_KEY" val="58f6db92-ee77-4071-834e-d5396e89db36"/>
  <p:tag name="COMMONDATA" val="eyJjb3VudCI6MTMsImhkaWQiOiI1ZGFhODMwNjlhMjY0MWVkOGY3NGVhZjRmZGJhMzNhMCIsInVzZXJDb3VudCI6MTN9"/>
  <p:tag name="commondata" val="eyJjb3VudCI6MTQsImhkaWQiOiJmNGNhYjYxYzVjOThlNjQxYjBiYzE3ZTk5YzUxODFhMCIsInVzZXJDb3VudCI6MX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12286</Words>
  <Application>WPS 演示</Application>
  <PresentationFormat>宽屏</PresentationFormat>
  <Paragraphs>670</Paragraphs>
  <Slides>67</Slides>
  <Notes>0</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67</vt:i4>
      </vt:variant>
    </vt:vector>
  </HeadingPairs>
  <TitlesOfParts>
    <vt:vector size="87" baseType="lpstr">
      <vt:lpstr>Arial</vt:lpstr>
      <vt:lpstr>宋体</vt:lpstr>
      <vt:lpstr>Wingdings</vt:lpstr>
      <vt:lpstr>思源黑体 Normal</vt:lpstr>
      <vt:lpstr>思源黑体 CN</vt:lpstr>
      <vt:lpstr>Arial</vt:lpstr>
      <vt:lpstr>微软雅黑 Light</vt:lpstr>
      <vt:lpstr>微软雅黑</vt:lpstr>
      <vt:lpstr>Arial Unicode MS</vt:lpstr>
      <vt:lpstr>等线 Light</vt:lpstr>
      <vt:lpstr>等线</vt:lpstr>
      <vt:lpstr>Calibri</vt:lpstr>
      <vt:lpstr>华文楷体</vt:lpstr>
      <vt:lpstr>思源黑体 CN Light</vt:lpstr>
      <vt:lpstr>Times New Roman</vt:lpstr>
      <vt:lpstr>Wingdings</vt:lpstr>
      <vt:lpstr>FZZhengHeiS-DB-GB</vt:lpstr>
      <vt:lpstr>Yellowtail</vt:lpstr>
      <vt:lpstr>华文新魏</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子兔音official</cp:lastModifiedBy>
  <cp:revision>66</cp:revision>
  <dcterms:created xsi:type="dcterms:W3CDTF">2019-10-29T02:19:00Z</dcterms:created>
  <dcterms:modified xsi:type="dcterms:W3CDTF">2024-01-21T15:13:24Z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2052-12.1.0.16120</vt:lpwstr>
  </property>
  <property fmtid="{D5CDD505-2E9C-101B-9397-08002B2CF9AE}" pid="3" name="KSOTemplateUUID">
    <vt:lpwstr>v1.0_mb_/3V4Skc9N+xz3VnCAOIzzQ==</vt:lpwstr>
  </property>
  <property fmtid="{D5CDD505-2E9C-101B-9397-08002B2CF9AE}" pid="4" name="ICV">
    <vt:lpwstr>5ADB28DE005C4AF69CA7BBA5BF8E9508_12</vt:lpwstr>
  </property>
</Properties>
</file>